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62" r:id="rId4"/>
    <p:sldId id="264" r:id="rId5"/>
    <p:sldId id="263" r:id="rId6"/>
    <p:sldId id="258" r:id="rId7"/>
    <p:sldId id="259" r:id="rId8"/>
    <p:sldId id="260" r:id="rId9"/>
    <p:sldId id="261" r:id="rId10"/>
    <p:sldId id="265" r:id="rId11"/>
  </p:sldIdLst>
  <p:sldSz cx="12192000" cy="6858000"/>
  <p:notesSz cx="6858000" cy="9144000"/>
  <p:embeddedFontLst>
    <p:embeddedFont>
      <p:font typeface="Acme" panose="02000706050000020004" pitchFamily="2" charset="0"/>
      <p:regular r:id="rId14"/>
    </p:embeddedFon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panose="020405030504060302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3B227-5E46-402F-ACA8-F294842A869E}" v="56" dt="2020-09-19T02:49:22.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51131" autoAdjust="0"/>
  </p:normalViewPr>
  <p:slideViewPr>
    <p:cSldViewPr snapToGrid="0">
      <p:cViewPr varScale="1">
        <p:scale>
          <a:sx n="18" d="100"/>
          <a:sy n="18" d="100"/>
        </p:scale>
        <p:origin x="1589" y="38"/>
      </p:cViewPr>
      <p:guideLst/>
    </p:cSldViewPr>
  </p:slideViewPr>
  <p:notesTextViewPr>
    <p:cViewPr>
      <p:scale>
        <a:sx n="1" d="1"/>
        <a:sy n="1" d="1"/>
      </p:scale>
      <p:origin x="0" y="0"/>
    </p:cViewPr>
  </p:notesTextViewPr>
  <p:notesViewPr>
    <p:cSldViewPr snapToGrid="0">
      <p:cViewPr varScale="1">
        <p:scale>
          <a:sx n="62" d="100"/>
          <a:sy n="62" d="100"/>
        </p:scale>
        <p:origin x="10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B23B227-5E46-402F-ACA8-F294842A869E}"/>
    <pc:docChg chg="undo redo custSel addSld delSld modSld modHandout">
      <pc:chgData name="Stan Cox" userId="9376f276357bfffd" providerId="LiveId" clId="{CB23B227-5E46-402F-ACA8-F294842A869E}" dt="2020-09-20T23:28:06.727" v="6645" actId="47"/>
      <pc:docMkLst>
        <pc:docMk/>
      </pc:docMkLst>
      <pc:sldChg chg="addSp modSp mod modTransition modNotesTx">
        <pc:chgData name="Stan Cox" userId="9376f276357bfffd" providerId="LiveId" clId="{CB23B227-5E46-402F-ACA8-F294842A869E}" dt="2020-09-18T22:21:49.262" v="2416" actId="113"/>
        <pc:sldMkLst>
          <pc:docMk/>
          <pc:sldMk cId="3096334380" sldId="256"/>
        </pc:sldMkLst>
        <pc:spChg chg="mod">
          <ac:chgData name="Stan Cox" userId="9376f276357bfffd" providerId="LiveId" clId="{CB23B227-5E46-402F-ACA8-F294842A869E}" dt="2020-09-18T18:14:47.455" v="0" actId="255"/>
          <ac:spMkLst>
            <pc:docMk/>
            <pc:sldMk cId="3096334380" sldId="256"/>
            <ac:spMk id="3" creationId="{3598EBAA-5A52-475B-AB3D-EA69A712FBAD}"/>
          </ac:spMkLst>
        </pc:spChg>
        <pc:spChg chg="add mod ord">
          <ac:chgData name="Stan Cox" userId="9376f276357bfffd" providerId="LiveId" clId="{CB23B227-5E46-402F-ACA8-F294842A869E}" dt="2020-09-18T18:17:46.696" v="12" actId="207"/>
          <ac:spMkLst>
            <pc:docMk/>
            <pc:sldMk cId="3096334380" sldId="256"/>
            <ac:spMk id="4" creationId="{557E255B-7DCA-4918-A2F6-357762130BFE}"/>
          </ac:spMkLst>
        </pc:spChg>
      </pc:sldChg>
      <pc:sldChg chg="modSp add mod modTransition modNotesTx">
        <pc:chgData name="Stan Cox" userId="9376f276357bfffd" providerId="LiveId" clId="{CB23B227-5E46-402F-ACA8-F294842A869E}" dt="2020-09-19T02:38:07.637" v="6642" actId="20577"/>
        <pc:sldMkLst>
          <pc:docMk/>
          <pc:sldMk cId="1648375209" sldId="257"/>
        </pc:sldMkLst>
        <pc:spChg chg="mod">
          <ac:chgData name="Stan Cox" userId="9376f276357bfffd" providerId="LiveId" clId="{CB23B227-5E46-402F-ACA8-F294842A869E}" dt="2020-09-18T18:19:28.597" v="23" actId="255"/>
          <ac:spMkLst>
            <pc:docMk/>
            <pc:sldMk cId="1648375209" sldId="257"/>
            <ac:spMk id="2" creationId="{75CEDC19-AF71-49AF-87FE-5725EE88B6B5}"/>
          </ac:spMkLst>
        </pc:spChg>
        <pc:spChg chg="mod">
          <ac:chgData name="Stan Cox" userId="9376f276357bfffd" providerId="LiveId" clId="{CB23B227-5E46-402F-ACA8-F294842A869E}" dt="2020-09-18T22:32:24.046" v="2659" actId="20577"/>
          <ac:spMkLst>
            <pc:docMk/>
            <pc:sldMk cId="1648375209" sldId="257"/>
            <ac:spMk id="3" creationId="{3598EBAA-5A52-475B-AB3D-EA69A712FBAD}"/>
          </ac:spMkLst>
        </pc:spChg>
        <pc:spChg chg="mod">
          <ac:chgData name="Stan Cox" userId="9376f276357bfffd" providerId="LiveId" clId="{CB23B227-5E46-402F-ACA8-F294842A869E}" dt="2020-09-18T18:19:46.918" v="26" actId="14100"/>
          <ac:spMkLst>
            <pc:docMk/>
            <pc:sldMk cId="1648375209" sldId="257"/>
            <ac:spMk id="4" creationId="{557E255B-7DCA-4918-A2F6-357762130BFE}"/>
          </ac:spMkLst>
        </pc:spChg>
      </pc:sldChg>
      <pc:sldChg chg="add del setBg">
        <pc:chgData name="Stan Cox" userId="9376f276357bfffd" providerId="LiveId" clId="{CB23B227-5E46-402F-ACA8-F294842A869E}" dt="2020-09-18T18:18:34.805" v="14"/>
        <pc:sldMkLst>
          <pc:docMk/>
          <pc:sldMk cId="1742215697" sldId="257"/>
        </pc:sldMkLst>
      </pc:sldChg>
      <pc:sldChg chg="add del setBg">
        <pc:chgData name="Stan Cox" userId="9376f276357bfffd" providerId="LiveId" clId="{CB23B227-5E46-402F-ACA8-F294842A869E}" dt="2020-09-18T18:21:57.564" v="151"/>
        <pc:sldMkLst>
          <pc:docMk/>
          <pc:sldMk cId="351425518" sldId="258"/>
        </pc:sldMkLst>
      </pc:sldChg>
      <pc:sldChg chg="modSp add mod modTransition modNotesTx">
        <pc:chgData name="Stan Cox" userId="9376f276357bfffd" providerId="LiveId" clId="{CB23B227-5E46-402F-ACA8-F294842A869E}" dt="2020-09-19T01:40:02.962" v="5484" actId="113"/>
        <pc:sldMkLst>
          <pc:docMk/>
          <pc:sldMk cId="2313670365" sldId="258"/>
        </pc:sldMkLst>
        <pc:spChg chg="mod">
          <ac:chgData name="Stan Cox" userId="9376f276357bfffd" providerId="LiveId" clId="{CB23B227-5E46-402F-ACA8-F294842A869E}" dt="2020-09-19T01:38:59.961" v="5482" actId="20577"/>
          <ac:spMkLst>
            <pc:docMk/>
            <pc:sldMk cId="2313670365" sldId="258"/>
            <ac:spMk id="3" creationId="{3598EBAA-5A52-475B-AB3D-EA69A712FBAD}"/>
          </ac:spMkLst>
        </pc:spChg>
      </pc:sldChg>
      <pc:sldChg chg="add del setBg">
        <pc:chgData name="Stan Cox" userId="9376f276357bfffd" providerId="LiveId" clId="{CB23B227-5E46-402F-ACA8-F294842A869E}" dt="2020-09-18T18:23:02.246" v="200"/>
        <pc:sldMkLst>
          <pc:docMk/>
          <pc:sldMk cId="1430057836" sldId="259"/>
        </pc:sldMkLst>
      </pc:sldChg>
      <pc:sldChg chg="modSp add mod modTransition modNotesTx">
        <pc:chgData name="Stan Cox" userId="9376f276357bfffd" providerId="LiveId" clId="{CB23B227-5E46-402F-ACA8-F294842A869E}" dt="2020-09-19T01:56:45.574" v="5687" actId="20577"/>
        <pc:sldMkLst>
          <pc:docMk/>
          <pc:sldMk cId="1525344939" sldId="259"/>
        </pc:sldMkLst>
        <pc:spChg chg="mod">
          <ac:chgData name="Stan Cox" userId="9376f276357bfffd" providerId="LiveId" clId="{CB23B227-5E46-402F-ACA8-F294842A869E}" dt="2020-09-19T01:56:45.574" v="5687" actId="20577"/>
          <ac:spMkLst>
            <pc:docMk/>
            <pc:sldMk cId="1525344939" sldId="259"/>
            <ac:spMk id="3" creationId="{3598EBAA-5A52-475B-AB3D-EA69A712FBAD}"/>
          </ac:spMkLst>
        </pc:spChg>
      </pc:sldChg>
      <pc:sldChg chg="modSp add mod modTransition modNotesTx">
        <pc:chgData name="Stan Cox" userId="9376f276357bfffd" providerId="LiveId" clId="{CB23B227-5E46-402F-ACA8-F294842A869E}" dt="2020-09-19T02:00:28.602" v="5783" actId="20577"/>
        <pc:sldMkLst>
          <pc:docMk/>
          <pc:sldMk cId="1125515651" sldId="260"/>
        </pc:sldMkLst>
        <pc:spChg chg="mod">
          <ac:chgData name="Stan Cox" userId="9376f276357bfffd" providerId="LiveId" clId="{CB23B227-5E46-402F-ACA8-F294842A869E}" dt="2020-09-19T02:00:28.602" v="5783" actId="20577"/>
          <ac:spMkLst>
            <pc:docMk/>
            <pc:sldMk cId="1125515651" sldId="260"/>
            <ac:spMk id="3" creationId="{3598EBAA-5A52-475B-AB3D-EA69A712FBAD}"/>
          </ac:spMkLst>
        </pc:spChg>
      </pc:sldChg>
      <pc:sldChg chg="add del setBg">
        <pc:chgData name="Stan Cox" userId="9376f276357bfffd" providerId="LiveId" clId="{CB23B227-5E46-402F-ACA8-F294842A869E}" dt="2020-09-18T18:24:12.581" v="268"/>
        <pc:sldMkLst>
          <pc:docMk/>
          <pc:sldMk cId="3335198767" sldId="260"/>
        </pc:sldMkLst>
      </pc:sldChg>
      <pc:sldChg chg="modSp add mod modTransition modNotesTx">
        <pc:chgData name="Stan Cox" userId="9376f276357bfffd" providerId="LiveId" clId="{CB23B227-5E46-402F-ACA8-F294842A869E}" dt="2020-09-19T02:33:58.727" v="6640" actId="20577"/>
        <pc:sldMkLst>
          <pc:docMk/>
          <pc:sldMk cId="237677688" sldId="261"/>
        </pc:sldMkLst>
        <pc:spChg chg="mod">
          <ac:chgData name="Stan Cox" userId="9376f276357bfffd" providerId="LiveId" clId="{CB23B227-5E46-402F-ACA8-F294842A869E}" dt="2020-09-19T02:33:58.727" v="6640" actId="20577"/>
          <ac:spMkLst>
            <pc:docMk/>
            <pc:sldMk cId="237677688" sldId="261"/>
            <ac:spMk id="3" creationId="{3598EBAA-5A52-475B-AB3D-EA69A712FBAD}"/>
          </ac:spMkLst>
        </pc:spChg>
      </pc:sldChg>
      <pc:sldChg chg="add del setBg">
        <pc:chgData name="Stan Cox" userId="9376f276357bfffd" providerId="LiveId" clId="{CB23B227-5E46-402F-ACA8-F294842A869E}" dt="2020-09-18T18:25:25.127" v="302"/>
        <pc:sldMkLst>
          <pc:docMk/>
          <pc:sldMk cId="2938850474" sldId="261"/>
        </pc:sldMkLst>
      </pc:sldChg>
      <pc:sldChg chg="modSp new mod modTransition setBg modNotesTx">
        <pc:chgData name="Stan Cox" userId="9376f276357bfffd" providerId="LiveId" clId="{CB23B227-5E46-402F-ACA8-F294842A869E}" dt="2020-09-18T23:08:30.888" v="5120"/>
        <pc:sldMkLst>
          <pc:docMk/>
          <pc:sldMk cId="2250208763" sldId="262"/>
        </pc:sldMkLst>
        <pc:spChg chg="mod">
          <ac:chgData name="Stan Cox" userId="9376f276357bfffd" providerId="LiveId" clId="{CB23B227-5E46-402F-ACA8-F294842A869E}" dt="2020-09-18T22:35:39.529" v="3046" actId="2711"/>
          <ac:spMkLst>
            <pc:docMk/>
            <pc:sldMk cId="2250208763" sldId="262"/>
            <ac:spMk id="2" creationId="{DC93F9C0-C640-4E0E-8D96-73650D410FA9}"/>
          </ac:spMkLst>
        </pc:spChg>
      </pc:sldChg>
      <pc:sldChg chg="modSp add mod modNotesTx">
        <pc:chgData name="Stan Cox" userId="9376f276357bfffd" providerId="LiveId" clId="{CB23B227-5E46-402F-ACA8-F294842A869E}" dt="2020-09-18T23:07:26.443" v="5117" actId="15"/>
        <pc:sldMkLst>
          <pc:docMk/>
          <pc:sldMk cId="1594897467" sldId="263"/>
        </pc:sldMkLst>
        <pc:spChg chg="mod">
          <ac:chgData name="Stan Cox" userId="9376f276357bfffd" providerId="LiveId" clId="{CB23B227-5E46-402F-ACA8-F294842A869E}" dt="2020-09-18T23:07:16.640" v="5116" actId="20577"/>
          <ac:spMkLst>
            <pc:docMk/>
            <pc:sldMk cId="1594897467" sldId="263"/>
            <ac:spMk id="3" creationId="{3598EBAA-5A52-475B-AB3D-EA69A712FBAD}"/>
          </ac:spMkLst>
        </pc:spChg>
      </pc:sldChg>
      <pc:sldChg chg="add del setBg">
        <pc:chgData name="Stan Cox" userId="9376f276357bfffd" providerId="LiveId" clId="{CB23B227-5E46-402F-ACA8-F294842A869E}" dt="2020-09-18T22:32:18.811" v="2656"/>
        <pc:sldMkLst>
          <pc:docMk/>
          <pc:sldMk cId="2596335848" sldId="263"/>
        </pc:sldMkLst>
      </pc:sldChg>
      <pc:sldChg chg="add del setBg">
        <pc:chgData name="Stan Cox" userId="9376f276357bfffd" providerId="LiveId" clId="{CB23B227-5E46-402F-ACA8-F294842A869E}" dt="2020-09-18T22:34:48.993" v="3025"/>
        <pc:sldMkLst>
          <pc:docMk/>
          <pc:sldMk cId="3077413195" sldId="264"/>
        </pc:sldMkLst>
      </pc:sldChg>
      <pc:sldChg chg="modSp add mod modTransition modNotesTx">
        <pc:chgData name="Stan Cox" userId="9376f276357bfffd" providerId="LiveId" clId="{CB23B227-5E46-402F-ACA8-F294842A869E}" dt="2020-09-18T23:08:12.441" v="5119"/>
        <pc:sldMkLst>
          <pc:docMk/>
          <pc:sldMk cId="3325057232" sldId="264"/>
        </pc:sldMkLst>
        <pc:spChg chg="mod">
          <ac:chgData name="Stan Cox" userId="9376f276357bfffd" providerId="LiveId" clId="{CB23B227-5E46-402F-ACA8-F294842A869E}" dt="2020-09-18T22:43:10.765" v="3225" actId="313"/>
          <ac:spMkLst>
            <pc:docMk/>
            <pc:sldMk cId="3325057232" sldId="264"/>
            <ac:spMk id="2" creationId="{DC93F9C0-C640-4E0E-8D96-73650D410FA9}"/>
          </ac:spMkLst>
        </pc:spChg>
      </pc:sldChg>
      <pc:sldChg chg="modSp add mod modTransition modNotesTx">
        <pc:chgData name="Stan Cox" userId="9376f276357bfffd" providerId="LiveId" clId="{CB23B227-5E46-402F-ACA8-F294842A869E}" dt="2020-09-19T02:34:14.087" v="6641" actId="255"/>
        <pc:sldMkLst>
          <pc:docMk/>
          <pc:sldMk cId="1990619482" sldId="265"/>
        </pc:sldMkLst>
        <pc:spChg chg="mod">
          <ac:chgData name="Stan Cox" userId="9376f276357bfffd" providerId="LiveId" clId="{CB23B227-5E46-402F-ACA8-F294842A869E}" dt="2020-09-19T02:05:06.917" v="5970" actId="1076"/>
          <ac:spMkLst>
            <pc:docMk/>
            <pc:sldMk cId="1990619482" sldId="265"/>
            <ac:spMk id="2" creationId="{75CEDC19-AF71-49AF-87FE-5725EE88B6B5}"/>
          </ac:spMkLst>
        </pc:spChg>
        <pc:spChg chg="mod">
          <ac:chgData name="Stan Cox" userId="9376f276357bfffd" providerId="LiveId" clId="{CB23B227-5E46-402F-ACA8-F294842A869E}" dt="2020-09-19T02:34:14.087" v="6641" actId="255"/>
          <ac:spMkLst>
            <pc:docMk/>
            <pc:sldMk cId="1990619482" sldId="265"/>
            <ac:spMk id="3" creationId="{3598EBAA-5A52-475B-AB3D-EA69A712FBAD}"/>
          </ac:spMkLst>
        </pc:spChg>
        <pc:spChg chg="mod">
          <ac:chgData name="Stan Cox" userId="9376f276357bfffd" providerId="LiveId" clId="{CB23B227-5E46-402F-ACA8-F294842A869E}" dt="2020-09-19T02:05:03.162" v="5969" actId="1076"/>
          <ac:spMkLst>
            <pc:docMk/>
            <pc:sldMk cId="1990619482" sldId="265"/>
            <ac:spMk id="4" creationId="{557E255B-7DCA-4918-A2F6-357762130BFE}"/>
          </ac:spMkLst>
        </pc:spChg>
      </pc:sldChg>
      <pc:sldChg chg="add del setBg">
        <pc:chgData name="Stan Cox" userId="9376f276357bfffd" providerId="LiveId" clId="{CB23B227-5E46-402F-ACA8-F294842A869E}" dt="2020-09-19T02:04:07.814" v="5948"/>
        <pc:sldMkLst>
          <pc:docMk/>
          <pc:sldMk cId="2922061240" sldId="265"/>
        </pc:sldMkLst>
      </pc:sldChg>
      <pc:sldChg chg="new del setBg">
        <pc:chgData name="Stan Cox" userId="9376f276357bfffd" providerId="LiveId" clId="{CB23B227-5E46-402F-ACA8-F294842A869E}" dt="2020-09-20T23:28:06.727" v="6645" actId="47"/>
        <pc:sldMkLst>
          <pc:docMk/>
          <pc:sldMk cId="1490992312"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8D3CE-D656-475A-B942-00E8C204E9F0}"/>
              </a:ext>
            </a:extLst>
          </p:cNvPr>
          <p:cNvSpPr>
            <a:spLocks noGrp="1"/>
          </p:cNvSpPr>
          <p:nvPr>
            <p:ph type="hdr" sz="quarter"/>
          </p:nvPr>
        </p:nvSpPr>
        <p:spPr>
          <a:xfrm>
            <a:off x="0" y="0"/>
            <a:ext cx="2971800" cy="679622"/>
          </a:xfrm>
          <a:prstGeom prst="rect">
            <a:avLst/>
          </a:prstGeom>
        </p:spPr>
        <p:txBody>
          <a:bodyPr vert="horz" lIns="91440" tIns="45720" rIns="91440" bIns="45720" rtlCol="0"/>
          <a:lstStyle>
            <a:lvl1pPr algn="l">
              <a:defRPr sz="1200"/>
            </a:lvl1pPr>
          </a:lstStyle>
          <a:p>
            <a:r>
              <a:rPr lang="en-US" sz="1800" dirty="0">
                <a:latin typeface="Acme" panose="02000706050000020004" pitchFamily="2" charset="0"/>
              </a:rPr>
              <a:t>What Can the Righteous Do?</a:t>
            </a:r>
          </a:p>
          <a:p>
            <a:r>
              <a:rPr lang="en-US" dirty="0"/>
              <a:t>Psalm 11</a:t>
            </a:r>
          </a:p>
        </p:txBody>
      </p:sp>
      <p:sp>
        <p:nvSpPr>
          <p:cNvPr id="3" name="Date Placeholder 2">
            <a:extLst>
              <a:ext uri="{FF2B5EF4-FFF2-40B4-BE49-F238E27FC236}">
                <a16:creationId xmlns:a16="http://schemas.microsoft.com/office/drawing/2014/main" id="{80984558-C2F7-457E-BF37-C67D9580F8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20, 2020 @ 11am</a:t>
            </a:r>
          </a:p>
        </p:txBody>
      </p:sp>
      <p:sp>
        <p:nvSpPr>
          <p:cNvPr id="4" name="Footer Placeholder 3">
            <a:extLst>
              <a:ext uri="{FF2B5EF4-FFF2-40B4-BE49-F238E27FC236}">
                <a16:creationId xmlns:a16="http://schemas.microsoft.com/office/drawing/2014/main" id="{85EF0715-85D6-400A-B620-1C02D13535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D858000-0D4C-48D6-845A-94C9429F12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3940DB1-B010-41BC-B367-A9F8718D5B3C}" type="slidenum">
              <a:rPr lang="en-US" smtClean="0"/>
              <a:t>‹#›</a:t>
            </a:fld>
            <a:endParaRPr lang="en-US" dirty="0"/>
          </a:p>
        </p:txBody>
      </p:sp>
    </p:spTree>
    <p:extLst>
      <p:ext uri="{BB962C8B-B14F-4D97-AF65-F5344CB8AC3E}">
        <p14:creationId xmlns:p14="http://schemas.microsoft.com/office/powerpoint/2010/main" val="108432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220AE-833E-4A9C-8274-8383896F4D50}" type="datetimeFigureOut">
              <a:rPr lang="en-US" smtClean="0"/>
              <a:t>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A398E-8F77-48C8-A045-34F900404EF8}" type="slidenum">
              <a:rPr lang="en-US" smtClean="0"/>
              <a:t>‹#›</a:t>
            </a:fld>
            <a:endParaRPr lang="en-US"/>
          </a:p>
        </p:txBody>
      </p:sp>
    </p:spTree>
    <p:extLst>
      <p:ext uri="{BB962C8B-B14F-4D97-AF65-F5344CB8AC3E}">
        <p14:creationId xmlns:p14="http://schemas.microsoft.com/office/powerpoint/2010/main" val="335590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Cambria" panose="02040503050406030204" pitchFamily="18" charset="0"/>
              </a:rPr>
              <a:t>(Psalm 11:1-3), </a:t>
            </a:r>
            <a:r>
              <a:rPr lang="en-US" sz="1200" b="0" i="1" dirty="0">
                <a:solidFill>
                  <a:srgbClr val="000000"/>
                </a:solidFill>
                <a:effectLst/>
                <a:latin typeface="Cambria" panose="02040503050406030204" pitchFamily="18" charset="0"/>
              </a:rPr>
              <a:t>“</a:t>
            </a:r>
            <a:r>
              <a:rPr lang="en-US" sz="1200" i="1" dirty="0"/>
              <a:t>In the Lord I put my trust; How can you say to my soul, “Flee as a bird to your mountain”? </a:t>
            </a:r>
            <a:r>
              <a:rPr lang="en-US" sz="1200" i="1" baseline="30000" dirty="0"/>
              <a:t>2</a:t>
            </a:r>
            <a:r>
              <a:rPr lang="en-US" sz="1200" i="1" dirty="0"/>
              <a:t> For look! The wicked bend their bow, They make ready their arrow on the string, That they may shoot secretly at the upright in heart. </a:t>
            </a:r>
            <a:r>
              <a:rPr lang="en-US" sz="1200" i="1" baseline="30000" dirty="0"/>
              <a:t>3</a:t>
            </a:r>
            <a:r>
              <a:rPr lang="en-US" sz="1200" i="1" dirty="0"/>
              <a:t> If the foundations are destroyed, What can the righteous do?”</a:t>
            </a:r>
            <a:endParaRPr lang="en-US" sz="1200" b="0" i="1" dirty="0">
              <a:solidFill>
                <a:srgbClr val="000000"/>
              </a:solidFill>
              <a:effectLst/>
              <a:latin typeface="Cambria" panose="02040503050406030204" pitchFamily="18" charset="0"/>
            </a:endParaRPr>
          </a:p>
          <a:p>
            <a:pPr marL="742950" lvl="1" indent="-285750" algn="l">
              <a:buFont typeface="Arial" panose="020B0604020202020204" pitchFamily="34" charset="0"/>
              <a:buChar char="•"/>
            </a:pPr>
            <a:r>
              <a:rPr lang="en-US" sz="1200" b="1" i="0" dirty="0">
                <a:solidFill>
                  <a:srgbClr val="000000"/>
                </a:solidFill>
                <a:effectLst/>
                <a:latin typeface="Cambria" panose="02040503050406030204" pitchFamily="18" charset="0"/>
              </a:rPr>
              <a:t>A Psalm of David, possibly during Saul’s persecution, or perhaps Absalom’s treachery</a:t>
            </a:r>
          </a:p>
          <a:p>
            <a:pPr marL="742950" lvl="1" indent="-285750" algn="l">
              <a:buFont typeface="Arial" panose="020B0604020202020204" pitchFamily="34" charset="0"/>
              <a:buChar char="•"/>
            </a:pPr>
            <a:r>
              <a:rPr lang="en-US" sz="1200" b="0" i="0" dirty="0">
                <a:solidFill>
                  <a:srgbClr val="000000"/>
                </a:solidFill>
                <a:effectLst/>
                <a:latin typeface="Cambria" panose="02040503050406030204" pitchFamily="18" charset="0"/>
              </a:rPr>
              <a:t>It seems that he is receiving timid counsel.  Circumstances are too dangerous for the righteous, we must run away!</a:t>
            </a:r>
          </a:p>
          <a:p>
            <a:pPr marL="742950" lvl="1" indent="-285750" algn="l">
              <a:buFont typeface="Arial" panose="020B0604020202020204" pitchFamily="34" charset="0"/>
              <a:buChar char="•"/>
            </a:pPr>
            <a:r>
              <a:rPr lang="en-US" sz="1200" b="1" i="0" dirty="0">
                <a:solidFill>
                  <a:srgbClr val="000000"/>
                </a:solidFill>
                <a:effectLst/>
                <a:latin typeface="Cambria" panose="02040503050406030204" pitchFamily="18" charset="0"/>
              </a:rPr>
              <a:t>Hence the question, </a:t>
            </a:r>
            <a:r>
              <a:rPr lang="en-US" sz="1200" b="1" i="1" dirty="0">
                <a:solidFill>
                  <a:srgbClr val="000000"/>
                </a:solidFill>
                <a:effectLst/>
                <a:latin typeface="Cambria" panose="02040503050406030204" pitchFamily="18" charset="0"/>
              </a:rPr>
              <a:t>“If the foundations are destroyed, What can the righteous do?” </a:t>
            </a:r>
            <a:r>
              <a:rPr lang="en-US" sz="1200" b="1" i="0" dirty="0">
                <a:solidFill>
                  <a:srgbClr val="000000"/>
                </a:solidFill>
                <a:effectLst/>
                <a:latin typeface="Cambria" panose="02040503050406030204" pitchFamily="18" charset="0"/>
              </a:rPr>
              <a:t>(3)</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Anarchy and evil reign in that time.  It seems that efforts to oppose the </a:t>
            </a:r>
            <a:r>
              <a:rPr lang="en-US" sz="1200" b="0" i="0" dirty="0" err="1">
                <a:solidFill>
                  <a:srgbClr val="000000"/>
                </a:solidFill>
                <a:effectLst/>
                <a:latin typeface="Cambria" panose="02040503050406030204" pitchFamily="18" charset="0"/>
              </a:rPr>
              <a:t>everpresent</a:t>
            </a:r>
            <a:r>
              <a:rPr lang="en-US" sz="1200" b="0" i="0" dirty="0">
                <a:solidFill>
                  <a:srgbClr val="000000"/>
                </a:solidFill>
                <a:effectLst/>
                <a:latin typeface="Cambria" panose="02040503050406030204" pitchFamily="18" charset="0"/>
              </a:rPr>
              <a:t> evil are unable to even make a dent!</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What can we do?  The answer of His counselors was, Run!  Nothing else can save us!</a:t>
            </a:r>
          </a:p>
          <a:p>
            <a:pPr marL="742950" lvl="1" indent="-285750" algn="l">
              <a:buFont typeface="Arial" panose="020B0604020202020204" pitchFamily="34" charset="0"/>
              <a:buChar char="•"/>
            </a:pPr>
            <a:r>
              <a:rPr lang="en-US" sz="1200" b="0" i="0" dirty="0">
                <a:solidFill>
                  <a:srgbClr val="000000"/>
                </a:solidFill>
                <a:effectLst/>
                <a:latin typeface="Cambria" panose="02040503050406030204" pitchFamily="18" charset="0"/>
              </a:rPr>
              <a:t>Do we feel that way right now?  General anarchy in our society?  Everything out of control?  No interest in faith, in righteousness?  In such conditions are we impotent</a:t>
            </a:r>
            <a:r>
              <a:rPr lang="en-US" sz="1200" b="0" i="1" dirty="0">
                <a:solidFill>
                  <a:srgbClr val="000000"/>
                </a:solidFill>
                <a:effectLst/>
                <a:latin typeface="Cambria" panose="02040503050406030204" pitchFamily="18" charset="0"/>
              </a:rPr>
              <a:t>?  “If the foundations are destroyed, what can the righteous do?”</a:t>
            </a:r>
            <a:endParaRPr lang="en-US" sz="1200" b="1" i="0" dirty="0">
              <a:solidFill>
                <a:srgbClr val="000000"/>
              </a:solidFill>
              <a:effectLst/>
              <a:latin typeface="Cambria" panose="02040503050406030204" pitchFamily="18" charset="0"/>
            </a:endParaRPr>
          </a:p>
          <a:p>
            <a:pPr marL="742950" lvl="1" indent="-285750" algn="l">
              <a:buFont typeface="Arial" panose="020B0604020202020204" pitchFamily="34" charset="0"/>
              <a:buChar char="•"/>
            </a:pPr>
            <a:r>
              <a:rPr lang="en-US" sz="1200" b="1" i="0" dirty="0">
                <a:solidFill>
                  <a:srgbClr val="000000"/>
                </a:solidFill>
                <a:effectLst/>
                <a:latin typeface="Cambria" panose="02040503050406030204" pitchFamily="18" charset="0"/>
              </a:rPr>
              <a:t>First, read the response give in verse 4-7 of our text!</a:t>
            </a:r>
          </a:p>
          <a:p>
            <a:pPr algn="l"/>
            <a:r>
              <a:rPr lang="en-US" sz="1200" b="1" i="0" dirty="0">
                <a:solidFill>
                  <a:srgbClr val="000000"/>
                </a:solidFill>
                <a:effectLst/>
                <a:latin typeface="Cambria" panose="02040503050406030204" pitchFamily="18" charset="0"/>
              </a:rPr>
              <a:t>(Psalm 11:4-7), </a:t>
            </a:r>
            <a:r>
              <a:rPr lang="en-US" sz="1200" b="0" i="1" dirty="0">
                <a:solidFill>
                  <a:srgbClr val="000000"/>
                </a:solidFill>
                <a:effectLst/>
                <a:latin typeface="Cambria" panose="02040503050406030204" pitchFamily="18" charset="0"/>
              </a:rPr>
              <a:t>“</a:t>
            </a:r>
            <a:r>
              <a:rPr lang="en-US" sz="1200" i="1" dirty="0"/>
              <a:t>The Lord is in His holy temple, The Lord's throne is in heaven; His eyes behold, His eyelids test the sons of men. </a:t>
            </a:r>
            <a:r>
              <a:rPr lang="en-US" sz="1200" i="1" baseline="30000" dirty="0"/>
              <a:t>5</a:t>
            </a:r>
            <a:r>
              <a:rPr lang="en-US" sz="1200" i="1" dirty="0"/>
              <a:t> The Lord tests the righteous, But the wicked and the one who loves violence His soul hates. </a:t>
            </a:r>
            <a:r>
              <a:rPr lang="en-US" sz="1200" i="1" baseline="30000" dirty="0"/>
              <a:t>6</a:t>
            </a:r>
            <a:r>
              <a:rPr lang="en-US" sz="1200" i="1" dirty="0"/>
              <a:t> Upon the wicked He will rain coals; Fire and brimstone and a burning wind Shall be the portion of their cup. </a:t>
            </a:r>
            <a:r>
              <a:rPr lang="en-US" sz="1200" i="1" baseline="30000" dirty="0"/>
              <a:t>7</a:t>
            </a:r>
            <a:r>
              <a:rPr lang="en-US" sz="1200" i="1" dirty="0"/>
              <a:t> For the Lord is righteous, He loves righteousness; His countenance beholds the upright.”</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God is in control, and on our side.  So, things actually are not out of control</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There is no reason for us to be timid.  To quake with fear</a:t>
            </a:r>
          </a:p>
          <a:p>
            <a:pPr marL="742950" lvl="1" indent="-285750" algn="l">
              <a:buFont typeface="Arial" panose="020B0604020202020204" pitchFamily="34" charset="0"/>
              <a:buChar char="•"/>
            </a:pPr>
            <a:r>
              <a:rPr lang="en-US" sz="1200" b="1" i="0" dirty="0">
                <a:solidFill>
                  <a:srgbClr val="000000"/>
                </a:solidFill>
                <a:effectLst/>
                <a:latin typeface="Cambria" panose="02040503050406030204" pitchFamily="18" charset="0"/>
              </a:rPr>
              <a:t>There is a special area where we see the challenges of the evil in our day (Social issues)</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Christians are being labeled as intolerant and hateful, and are heavily criticized because of our views on social/moral issues (Homosexuality, promiscuity, abortion, accountability, virtue).</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It is to the point where we may feel pressure to remain silent lest we be considered by the world to be intolerant, bigoted, hateful.</a:t>
            </a:r>
          </a:p>
          <a:p>
            <a:pPr marL="1200150" lvl="2" indent="-285750" algn="l">
              <a:buFont typeface="Arial" panose="020B0604020202020204" pitchFamily="34" charset="0"/>
              <a:buChar char="•"/>
            </a:pPr>
            <a:r>
              <a:rPr lang="en-US" sz="1200" b="0" i="0" dirty="0">
                <a:solidFill>
                  <a:srgbClr val="000000"/>
                </a:solidFill>
                <a:effectLst/>
                <a:latin typeface="Cambria" panose="02040503050406030204" pitchFamily="18" charset="0"/>
              </a:rPr>
              <a:t>If our words offend, does that mean we should keep silent?  Hardly!  If so, the gospel could never be preached, because the gospel is always offensive to some.</a:t>
            </a:r>
          </a:p>
          <a:p>
            <a:pPr marL="742950" lvl="1" indent="-285750" algn="l">
              <a:buFont typeface="Arial" panose="020B0604020202020204" pitchFamily="34" charset="0"/>
              <a:buChar char="•"/>
            </a:pPr>
            <a:r>
              <a:rPr lang="en-US" sz="1200" b="1" i="0" dirty="0">
                <a:solidFill>
                  <a:srgbClr val="000000"/>
                </a:solidFill>
                <a:effectLst/>
                <a:latin typeface="Cambria" panose="02040503050406030204" pitchFamily="18" charset="0"/>
              </a:rPr>
              <a:t>What are we to do in the face of increasing pressure to give in and be “tolerant” of what we know to be moral sin?</a:t>
            </a:r>
          </a:p>
          <a:p>
            <a:endParaRPr lang="en-US" dirty="0"/>
          </a:p>
        </p:txBody>
      </p:sp>
      <p:sp>
        <p:nvSpPr>
          <p:cNvPr id="4" name="Slide Number Placeholder 3"/>
          <p:cNvSpPr>
            <a:spLocks noGrp="1"/>
          </p:cNvSpPr>
          <p:nvPr>
            <p:ph type="sldNum" sz="quarter" idx="5"/>
          </p:nvPr>
        </p:nvSpPr>
        <p:spPr/>
        <p:txBody>
          <a:bodyPr/>
          <a:lstStyle/>
          <a:p>
            <a:fld id="{EDEA398E-8F77-48C8-A045-34F900404EF8}" type="slidenum">
              <a:rPr lang="en-US" smtClean="0"/>
              <a:t>1</a:t>
            </a:fld>
            <a:endParaRPr lang="en-US"/>
          </a:p>
        </p:txBody>
      </p:sp>
    </p:spTree>
    <p:extLst>
      <p:ext uri="{BB962C8B-B14F-4D97-AF65-F5344CB8AC3E}">
        <p14:creationId xmlns:p14="http://schemas.microsoft.com/office/powerpoint/2010/main" val="325940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lives as Christians will become more and more challenging as our society “slouches toward Gomorrah” </a:t>
            </a:r>
            <a:r>
              <a:rPr lang="en-US" dirty="0"/>
              <a:t>(Robert Bork, breakdown of morality, and clamoring for personal liberty, without accountability).</a:t>
            </a:r>
          </a:p>
          <a:p>
            <a:pPr marL="628650" lvl="1" indent="-171450">
              <a:buFont typeface="Arial" panose="020B0604020202020204" pitchFamily="34" charset="0"/>
              <a:buChar char="•"/>
            </a:pPr>
            <a:r>
              <a:rPr lang="en-US" dirty="0"/>
              <a:t>While we recognize this truth, we do not despair</a:t>
            </a:r>
          </a:p>
          <a:p>
            <a:pPr marL="628650" lvl="1" indent="-171450">
              <a:buFont typeface="Arial" panose="020B0604020202020204" pitchFamily="34" charset="0"/>
              <a:buChar char="•"/>
            </a:pPr>
            <a:r>
              <a:rPr lang="en-US" b="1" dirty="0"/>
              <a:t>We have victory in Jesus!</a:t>
            </a:r>
          </a:p>
          <a:p>
            <a:pPr marL="0" lvl="0" indent="0">
              <a:buFont typeface="Arial" panose="020B0604020202020204" pitchFamily="34" charset="0"/>
              <a:buNone/>
            </a:pPr>
            <a:r>
              <a:rPr lang="en-US" b="1" dirty="0"/>
              <a:t>(1 Corinthians 15:54-57), </a:t>
            </a:r>
            <a:r>
              <a:rPr lang="en-US" i="1" dirty="0"/>
              <a:t>“So when this corruptible has put on incorruption, and this mortal has put on immortality, then shall be brought to pass the saying that is written: “Death is swallowed up in victory.” </a:t>
            </a:r>
            <a:r>
              <a:rPr lang="en-US" i="1" baseline="30000" dirty="0"/>
              <a:t>55</a:t>
            </a:r>
            <a:r>
              <a:rPr lang="en-US" i="1" dirty="0"/>
              <a:t> “O Death, where is your sting? O Hades, where is your victory?” </a:t>
            </a:r>
            <a:r>
              <a:rPr lang="en-US" i="1" baseline="30000" dirty="0"/>
              <a:t>56</a:t>
            </a:r>
            <a:r>
              <a:rPr lang="en-US" i="1" dirty="0"/>
              <a:t> The sting of death is sin, and the strength of sin is the law.</a:t>
            </a:r>
            <a:r>
              <a:rPr lang="en-US" i="1" baseline="30000" dirty="0"/>
              <a:t> 57</a:t>
            </a:r>
            <a:r>
              <a:rPr lang="en-US" i="1" dirty="0"/>
              <a:t> But thanks be to God, who gives us the victory through our Lord Jesus Christ.”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39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mbria, serif"/>
              </a:rPr>
              <a:t>What are Christians to do in the face of increasing pressure to give in and be "tolerant" of social sins?</a:t>
            </a:r>
            <a:endParaRPr lang="en-US" b="1" i="0" dirty="0">
              <a:solidFill>
                <a:srgbClr val="000000"/>
              </a:solidFill>
              <a:effectLst/>
              <a:latin typeface="Cambria" panose="02040503050406030204" pitchFamily="18" charset="0"/>
            </a:endParaRPr>
          </a:p>
          <a:p>
            <a:pPr marL="285750" lvl="0" indent="-285750" algn="l">
              <a:buFont typeface="Arial" panose="020B0604020202020204" pitchFamily="34" charset="0"/>
              <a:buChar char="•"/>
            </a:pPr>
            <a:r>
              <a:rPr lang="en-US" sz="1800" b="1" i="0" dirty="0">
                <a:solidFill>
                  <a:srgbClr val="000000"/>
                </a:solidFill>
                <a:effectLst/>
                <a:latin typeface="Cambria, serif"/>
              </a:rPr>
              <a:t>First, realize the issue is not correctly defined by those who do not know God.</a:t>
            </a:r>
          </a:p>
          <a:p>
            <a:pPr marL="742950" lvl="1" indent="-285750" algn="l">
              <a:buFont typeface="Arial" panose="020B0604020202020204" pitchFamily="34" charset="0"/>
              <a:buChar char="•"/>
            </a:pPr>
            <a:r>
              <a:rPr lang="en-US" sz="1800" b="0" i="0" dirty="0">
                <a:solidFill>
                  <a:srgbClr val="000000"/>
                </a:solidFill>
                <a:effectLst/>
                <a:latin typeface="Cambria, serif"/>
              </a:rPr>
              <a:t>Don’t be deceived by the one-sided charges of those who do not respect God.  Just because someone presents themselves as “authorities” on a particular topic, does not abrogate what God’s word teaches.  In other words, it doesn’t change truth!</a:t>
            </a:r>
          </a:p>
          <a:p>
            <a:pPr marL="742950" lvl="1" indent="-285750" algn="l">
              <a:buFont typeface="Arial" panose="020B0604020202020204" pitchFamily="34" charset="0"/>
              <a:buChar char="•"/>
            </a:pPr>
            <a:r>
              <a:rPr lang="en-US" sz="1800" b="0" i="0" dirty="0">
                <a:solidFill>
                  <a:srgbClr val="000000"/>
                </a:solidFill>
                <a:effectLst/>
                <a:latin typeface="Cambria, serif"/>
              </a:rPr>
              <a:t>Consider a couple of examples to illustrate the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22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Pro Life VS Pro Choice</a:t>
            </a:r>
          </a:p>
          <a:p>
            <a:endParaRPr lang="en-US" dirty="0">
              <a:latin typeface="+mn-lt"/>
            </a:endParaRPr>
          </a:p>
          <a:p>
            <a:pPr algn="l"/>
            <a:r>
              <a:rPr lang="en-US" b="0" i="0" dirty="0">
                <a:solidFill>
                  <a:srgbClr val="333740"/>
                </a:solidFill>
                <a:effectLst/>
                <a:latin typeface="+mn-lt"/>
              </a:rPr>
              <a:t>Generally, people who identify as pro-choice believe that everyone has the basic human right to decide when and whether to have children. When you say you’re pro-choice you’re telling people that you believe it’s OK for them to have the ability to choose abortion as an option for an unplanned pregnancy — even if you wouldn’t choose abortion for yourself.</a:t>
            </a:r>
          </a:p>
          <a:p>
            <a:pPr algn="l"/>
            <a:endParaRPr lang="en-US" b="0" i="0" dirty="0">
              <a:solidFill>
                <a:srgbClr val="333740"/>
              </a:solidFill>
              <a:effectLst/>
              <a:latin typeface="+mn-lt"/>
            </a:endParaRPr>
          </a:p>
          <a:p>
            <a:pPr algn="l"/>
            <a:r>
              <a:rPr lang="en-US" b="0" i="0" dirty="0">
                <a:solidFill>
                  <a:srgbClr val="333740"/>
                </a:solidFill>
                <a:effectLst/>
                <a:latin typeface="+mn-lt"/>
              </a:rPr>
              <a:t>People who oppose abortion often call themselves  pro-life. However, the only life many of them are concerned with is the life of the fertilized egg, embryo, or fetus. They are much less concerned about the life of women who have unintended pregnancies or the welfare of children after they’re born. In fact, many people who call themselves “pro-life” support capital punishment (AKA the death penalty) and oppose child welfare legislation.</a:t>
            </a:r>
          </a:p>
          <a:p>
            <a:endParaRPr lang="en-US" sz="800" dirty="0">
              <a:latin typeface="+mn-lt"/>
            </a:endParaRPr>
          </a:p>
          <a:p>
            <a:pPr algn="r"/>
            <a:r>
              <a:rPr lang="en-US" dirty="0">
                <a:latin typeface="+mn-lt"/>
              </a:rPr>
              <a:t>plannedparenthood.org</a:t>
            </a:r>
          </a:p>
          <a:p>
            <a:pPr marL="171450" indent="-171450" algn="l">
              <a:buFont typeface="Arial" panose="020B0604020202020204" pitchFamily="34" charset="0"/>
              <a:buChar char="•"/>
            </a:pPr>
            <a:endParaRPr lang="en-US" dirty="0">
              <a:latin typeface="+mn-lt"/>
            </a:endParaRPr>
          </a:p>
          <a:p>
            <a:pPr marL="171450" indent="-171450" algn="l">
              <a:buFont typeface="Arial" panose="020B0604020202020204" pitchFamily="34" charset="0"/>
              <a:buChar char="•"/>
            </a:pPr>
            <a:r>
              <a:rPr lang="en-US" b="1" dirty="0">
                <a:latin typeface="+mn-lt"/>
              </a:rPr>
              <a:t>First, this idea of tolerance with the pro-choice position is not logically supportable.</a:t>
            </a:r>
          </a:p>
          <a:p>
            <a:pPr marL="628650" lvl="1" indent="-171450" algn="l">
              <a:buFont typeface="Arial" panose="020B0604020202020204" pitchFamily="34" charset="0"/>
              <a:buChar char="•"/>
            </a:pPr>
            <a:r>
              <a:rPr lang="en-US" dirty="0">
                <a:latin typeface="+mn-lt"/>
              </a:rPr>
              <a:t>Joe Biden – (survey I just took this week), he says he personally opposes abortion, but supports a woman’s right to choose.</a:t>
            </a:r>
          </a:p>
          <a:p>
            <a:pPr marL="1085850" lvl="2" indent="-171450" algn="l">
              <a:buFont typeface="Arial" panose="020B0604020202020204" pitchFamily="34" charset="0"/>
              <a:buChar char="•"/>
            </a:pPr>
            <a:r>
              <a:rPr lang="en-US" dirty="0">
                <a:latin typeface="+mn-lt"/>
              </a:rPr>
              <a:t>Why would he oppose abortion.  What possible reason is there to oppose abortion?  (Only the belief that it is the taking of a human life.”</a:t>
            </a:r>
          </a:p>
          <a:p>
            <a:pPr marL="1085850" lvl="2" indent="-171450" algn="l">
              <a:buFont typeface="Arial" panose="020B0604020202020204" pitchFamily="34" charset="0"/>
              <a:buChar char="•"/>
            </a:pPr>
            <a:r>
              <a:rPr lang="en-US" dirty="0">
                <a:latin typeface="+mn-lt"/>
              </a:rPr>
              <a:t>If so, then pro-choice as defined is absurd.  I personally oppose murder, but I support a woman’s right to murder her child.</a:t>
            </a:r>
          </a:p>
          <a:p>
            <a:pPr marL="171450" lvl="0" indent="-171450" algn="l">
              <a:buFont typeface="Arial" panose="020B0604020202020204" pitchFamily="34" charset="0"/>
              <a:buChar char="•"/>
            </a:pPr>
            <a:r>
              <a:rPr lang="en-US" b="1" dirty="0">
                <a:latin typeface="+mn-lt"/>
              </a:rPr>
              <a:t>Second, the claim that people who oppose abortion are not concerned with the life of the mother, or the welfare of unwanted children is absurd and a lie!</a:t>
            </a:r>
          </a:p>
          <a:p>
            <a:pPr marL="1085850" lvl="2" indent="-171450" algn="l">
              <a:buFont typeface="Arial" panose="020B0604020202020204" pitchFamily="34" charset="0"/>
              <a:buChar char="•"/>
            </a:pPr>
            <a:r>
              <a:rPr lang="en-US" dirty="0">
                <a:latin typeface="+mn-lt"/>
              </a:rPr>
              <a:t>Accountability  needs to be considered.  If a woman does not want a child, she should choose not to have sexual relations</a:t>
            </a:r>
          </a:p>
          <a:p>
            <a:pPr marL="1085850" lvl="2" indent="-171450" algn="l">
              <a:buFont typeface="Arial" panose="020B0604020202020204" pitchFamily="34" charset="0"/>
              <a:buChar char="•"/>
            </a:pPr>
            <a:r>
              <a:rPr lang="en-US" dirty="0">
                <a:latin typeface="+mn-lt"/>
              </a:rPr>
              <a:t>How can it be said that murdering a child before they are born is better than letting them live because they may have a difficult life?  (Adoption, or Parents accepting their responsibility)</a:t>
            </a:r>
          </a:p>
          <a:p>
            <a:pPr marL="171450" lvl="0" indent="-171450" algn="l">
              <a:buFont typeface="Arial" panose="020B0604020202020204" pitchFamily="34" charset="0"/>
              <a:buChar char="•"/>
            </a:pPr>
            <a:r>
              <a:rPr lang="en-US" b="1" dirty="0">
                <a:latin typeface="+mn-lt"/>
              </a:rPr>
              <a:t>Third, Capital punishment derives from a respect for life!</a:t>
            </a:r>
          </a:p>
          <a:p>
            <a:pPr marL="171450" lvl="0" indent="-171450" algn="l">
              <a:buFont typeface="Arial" panose="020B0604020202020204" pitchFamily="34" charset="0"/>
              <a:buChar char="•"/>
            </a:pPr>
            <a:r>
              <a:rPr lang="en-US" b="1" dirty="0">
                <a:latin typeface="+mn-lt"/>
              </a:rPr>
              <a:t>(Genesis 9:6), </a:t>
            </a:r>
            <a:r>
              <a:rPr lang="en-US" i="1" dirty="0">
                <a:latin typeface="+mn-lt"/>
              </a:rPr>
              <a:t>“</a:t>
            </a:r>
            <a:r>
              <a:rPr lang="en-US" i="1" dirty="0"/>
              <a:t>Whoever sheds man's blood, By man his blood shall be shed; For in the image of God He made man.”</a:t>
            </a:r>
          </a:p>
          <a:p>
            <a:pPr marL="171450" lvl="0" indent="-171450" algn="l">
              <a:buFont typeface="Arial" panose="020B0604020202020204" pitchFamily="34" charset="0"/>
              <a:buChar char="•"/>
            </a:pPr>
            <a:r>
              <a:rPr lang="en-US" b="1" dirty="0">
                <a:latin typeface="+mn-lt"/>
              </a:rPr>
              <a:t>(Ecclesiastes 8:11), </a:t>
            </a:r>
            <a:r>
              <a:rPr lang="en-US" i="1" dirty="0">
                <a:latin typeface="+mn-lt"/>
              </a:rPr>
              <a:t>“</a:t>
            </a:r>
            <a:r>
              <a:rPr lang="en-US" i="1" dirty="0"/>
              <a:t>Because the sentence against an evil work is not executed speedily, therefore the heart of the sons of men is fully set in them to do evil.”</a:t>
            </a:r>
            <a:endParaRPr lang="en-US" i="1" dirty="0">
              <a:latin typeface="+mn-lt"/>
            </a:endParaRPr>
          </a:p>
        </p:txBody>
      </p:sp>
      <p:sp>
        <p:nvSpPr>
          <p:cNvPr id="4" name="Slide Number Placeholder 3"/>
          <p:cNvSpPr>
            <a:spLocks noGrp="1"/>
          </p:cNvSpPr>
          <p:nvPr>
            <p:ph type="sldNum" sz="quarter" idx="5"/>
          </p:nvPr>
        </p:nvSpPr>
        <p:spPr/>
        <p:txBody>
          <a:bodyPr/>
          <a:lstStyle/>
          <a:p>
            <a:fld id="{EDEA398E-8F77-48C8-A045-34F900404EF8}" type="slidenum">
              <a:rPr lang="en-US" smtClean="0"/>
              <a:t>3</a:t>
            </a:fld>
            <a:endParaRPr lang="en-US"/>
          </a:p>
        </p:txBody>
      </p:sp>
    </p:spTree>
    <p:extLst>
      <p:ext uri="{BB962C8B-B14F-4D97-AF65-F5344CB8AC3E}">
        <p14:creationId xmlns:p14="http://schemas.microsoft.com/office/powerpoint/2010/main" val="412945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chemeClr val="tx1"/>
                </a:solidFill>
                <a:effectLst/>
                <a:latin typeface="Arial" panose="020B0604020202020204" pitchFamily="34" charset="0"/>
              </a:rPr>
              <a:t>The concept of gender, in the modern sense, is a recent invention in human history. The ancient world had no basis of understanding gender as it has been understood in the humanities and social sciences for the past few decades. The term gender had been associated with grammar for most of history and only started to move towards it being a malleable cultural construct in the 1950s and 1960s.</a:t>
            </a:r>
          </a:p>
          <a:p>
            <a:pPr algn="l"/>
            <a:endParaRPr lang="en-US" b="0" i="0" u="none" strike="noStrike" dirty="0">
              <a:solidFill>
                <a:schemeClr val="tx1"/>
              </a:solidFill>
              <a:effectLst/>
              <a:latin typeface="Arial" panose="020B0604020202020204" pitchFamily="34" charset="0"/>
            </a:endParaRPr>
          </a:p>
          <a:p>
            <a:pPr algn="l"/>
            <a:r>
              <a:rPr lang="en-US" b="0" i="0" u="none" strike="noStrike" dirty="0">
                <a:solidFill>
                  <a:schemeClr val="tx1"/>
                </a:solidFill>
                <a:effectLst/>
                <a:latin typeface="Arial" panose="020B0604020202020204" pitchFamily="34" charset="0"/>
              </a:rPr>
              <a:t>Sexologist John Money introduced the terminological distinction between biological sex and gender as a role in 1955. Before his work, it was uncommon to use the word gender to refer to anything but grammatical categories.</a:t>
            </a:r>
            <a:endParaRPr lang="en-US" b="0" i="0" u="none" dirty="0">
              <a:solidFill>
                <a:schemeClr val="tx1"/>
              </a:solidFill>
              <a:effectLst/>
              <a:latin typeface="Arial" panose="020B0604020202020204" pitchFamily="34" charset="0"/>
            </a:endParaRPr>
          </a:p>
          <a:p>
            <a:endParaRPr lang="en-US" dirty="0">
              <a:latin typeface="+mn-lt"/>
            </a:endParaRPr>
          </a:p>
          <a:p>
            <a:pPr algn="r"/>
            <a:r>
              <a:rPr lang="en-US" dirty="0">
                <a:latin typeface="+mn-lt"/>
              </a:rPr>
              <a:t>Wikipedia (History of the term)</a:t>
            </a:r>
          </a:p>
          <a:p>
            <a:endParaRPr lang="en-US" dirty="0">
              <a:latin typeface="+mn-lt"/>
            </a:endParaRPr>
          </a:p>
          <a:p>
            <a:pPr marL="171450" indent="-171450">
              <a:buFont typeface="Arial" panose="020B0604020202020204" pitchFamily="34" charset="0"/>
              <a:buChar char="•"/>
            </a:pPr>
            <a:r>
              <a:rPr lang="en-US" b="1" dirty="0">
                <a:latin typeface="+mn-lt"/>
              </a:rPr>
              <a:t>Now, Homosexual activists have appropriated the term, and redefined it.</a:t>
            </a:r>
          </a:p>
          <a:p>
            <a:pPr marL="628650" lvl="1" indent="-171450">
              <a:buFont typeface="Arial" panose="020B0604020202020204" pitchFamily="34" charset="0"/>
              <a:buChar char="•"/>
            </a:pPr>
            <a:r>
              <a:rPr lang="en-US" dirty="0">
                <a:latin typeface="+mn-lt"/>
              </a:rPr>
              <a:t>Gender – now refers to social traits that identifies how a person perceives themselves.  Do I see myself as a man, a woman (regardless of my biology).  </a:t>
            </a:r>
          </a:p>
          <a:p>
            <a:pPr marL="628650" lvl="1" indent="-171450">
              <a:buFont typeface="Arial" panose="020B0604020202020204" pitchFamily="34" charset="0"/>
              <a:buChar char="•"/>
            </a:pPr>
            <a:r>
              <a:rPr lang="en-US" dirty="0">
                <a:latin typeface="+mn-lt"/>
              </a:rPr>
              <a:t>ABC reported that they had found 58 different Gender self-designations available on Facebook.</a:t>
            </a:r>
          </a:p>
          <a:p>
            <a:pPr marL="628650" lvl="1" indent="-171450">
              <a:buFont typeface="Arial" panose="020B0604020202020204" pitchFamily="34" charset="0"/>
              <a:buChar char="•"/>
            </a:pPr>
            <a:r>
              <a:rPr lang="en-US" dirty="0">
                <a:latin typeface="+mn-lt"/>
              </a:rPr>
              <a:t>What does the Bible say?</a:t>
            </a:r>
          </a:p>
          <a:p>
            <a:pPr marL="0" lvl="0" indent="0">
              <a:buFont typeface="Arial" panose="020B0604020202020204" pitchFamily="34" charset="0"/>
              <a:buNone/>
            </a:pPr>
            <a:r>
              <a:rPr lang="en-US" b="1" dirty="0">
                <a:latin typeface="+mn-lt"/>
              </a:rPr>
              <a:t>(Genesis 1:26-27), </a:t>
            </a:r>
            <a:r>
              <a:rPr lang="en-US" i="1" dirty="0">
                <a:latin typeface="+mn-lt"/>
              </a:rPr>
              <a:t>“</a:t>
            </a:r>
            <a:r>
              <a:rPr lang="en-US" i="1" dirty="0"/>
              <a:t>Then God said, “Let Us make man in Our image, according to Our likeness; let them have dominion over the fish of the sea, over the birds of the air, and over the cattle, over all the earth and over every creeping thing that creeps on the earth.”</a:t>
            </a:r>
            <a:r>
              <a:rPr lang="en-US" i="1" baseline="30000" dirty="0"/>
              <a:t> 27</a:t>
            </a:r>
            <a:r>
              <a:rPr lang="en-US" i="1" dirty="0"/>
              <a:t> So God created man in His own image; in the image of God He created him; male and female He created them.”</a:t>
            </a:r>
            <a:endParaRPr lang="en-US"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44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mbria, serif"/>
              </a:rPr>
              <a:t>What are Christians to do in the face of increasing pressure to give in and be "tolerant" of social sins?</a:t>
            </a:r>
            <a:endParaRPr lang="en-US" b="1" i="0" dirty="0">
              <a:solidFill>
                <a:srgbClr val="000000"/>
              </a:solidFill>
              <a:effectLst/>
              <a:latin typeface="Cambria" panose="02040503050406030204" pitchFamily="18" charset="0"/>
            </a:endParaRPr>
          </a:p>
          <a:p>
            <a:pPr marL="742950" lvl="1" indent="-285750" algn="l">
              <a:buFont typeface="Arial" panose="020B0604020202020204" pitchFamily="34" charset="0"/>
              <a:buChar char="•"/>
            </a:pPr>
            <a:r>
              <a:rPr lang="en-US" sz="1800" b="0" i="0" dirty="0">
                <a:solidFill>
                  <a:srgbClr val="000000"/>
                </a:solidFill>
                <a:effectLst/>
                <a:latin typeface="Cambria, serif"/>
              </a:rPr>
              <a:t>The Scriptures are our standard of authority for faith and practice. </a:t>
            </a:r>
          </a:p>
          <a:p>
            <a:pPr marL="742950" lvl="1" indent="-285750" algn="l">
              <a:buFont typeface="Arial" panose="020B0604020202020204" pitchFamily="34" charset="0"/>
              <a:buChar char="•"/>
            </a:pPr>
            <a:r>
              <a:rPr lang="en-US" sz="1800" b="0" i="0" dirty="0">
                <a:solidFill>
                  <a:srgbClr val="000000"/>
                </a:solidFill>
                <a:effectLst/>
                <a:latin typeface="Cambria, serif"/>
              </a:rPr>
              <a:t>They teach us how to conduct ourselves, not LGBT activists, the media, politicians, intellectuals, or anyone else!</a:t>
            </a:r>
          </a:p>
          <a:p>
            <a:pPr marL="0" lvl="0" indent="0" algn="l">
              <a:buFont typeface="Arial" panose="020B0604020202020204" pitchFamily="34" charset="0"/>
              <a:buNone/>
            </a:pPr>
            <a:r>
              <a:rPr lang="en-US" sz="1800" b="1" i="0" dirty="0">
                <a:solidFill>
                  <a:srgbClr val="000000"/>
                </a:solidFill>
                <a:effectLst/>
                <a:latin typeface="Cambria, serif"/>
              </a:rPr>
              <a:t>(Colossians 3:17), </a:t>
            </a:r>
            <a:r>
              <a:rPr lang="en-US" sz="1800" b="0" i="1" dirty="0">
                <a:solidFill>
                  <a:srgbClr val="000000"/>
                </a:solidFill>
                <a:effectLst/>
                <a:latin typeface="Cambria, serif"/>
              </a:rPr>
              <a:t>“</a:t>
            </a:r>
            <a:r>
              <a:rPr lang="en-US" sz="2800" i="1" dirty="0"/>
              <a:t>And whatever you do in word or deed, do all in the name of the Lord Jesus, giving thanks to God the Father through Him.”</a:t>
            </a:r>
            <a:endParaRPr lang="en-US" sz="1800" b="0" i="1" dirty="0">
              <a:solidFill>
                <a:srgbClr val="000000"/>
              </a:solidFill>
              <a:effectLst/>
              <a:latin typeface="Cambria, serif"/>
            </a:endParaRPr>
          </a:p>
          <a:p>
            <a:pPr marL="0" lvl="0" indent="0" algn="l">
              <a:buFont typeface="Arial" panose="020B0604020202020204" pitchFamily="34" charset="0"/>
              <a:buNone/>
            </a:pPr>
            <a:r>
              <a:rPr lang="en-US" sz="1800" b="1" i="0" dirty="0">
                <a:solidFill>
                  <a:srgbClr val="000000"/>
                </a:solidFill>
                <a:effectLst/>
                <a:latin typeface="Cambria, serif"/>
              </a:rPr>
              <a:t>(2 Timothy 3:16-17), </a:t>
            </a:r>
            <a:r>
              <a:rPr lang="en-US" sz="1800" b="0" i="1" dirty="0">
                <a:solidFill>
                  <a:srgbClr val="000000"/>
                </a:solidFill>
                <a:effectLst/>
                <a:latin typeface="Cambria, serif"/>
              </a:rPr>
              <a:t>“</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endParaRPr lang="en-US" b="0" i="1" dirty="0">
              <a:solidFill>
                <a:srgbClr val="000000"/>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19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mbria, serif"/>
              </a:rPr>
              <a:t>What are Christians to do in the face of increasing pressure to give in and be "tolerant" of social sins?</a:t>
            </a:r>
            <a:endParaRPr lang="en-US" b="1" i="0" dirty="0">
              <a:solidFill>
                <a:srgbClr val="000000"/>
              </a:solidFill>
              <a:effectLst/>
              <a:latin typeface="Cambria" panose="02040503050406030204" pitchFamily="18" charset="0"/>
            </a:endParaRPr>
          </a:p>
          <a:p>
            <a:pPr marL="285750" lvl="0" indent="-285750" algn="l">
              <a:buFont typeface="Arial" panose="020B0604020202020204" pitchFamily="34" charset="0"/>
              <a:buChar char="•"/>
            </a:pPr>
            <a:r>
              <a:rPr lang="en-US" sz="1800" b="1" i="0" dirty="0">
                <a:solidFill>
                  <a:srgbClr val="000000"/>
                </a:solidFill>
                <a:effectLst/>
                <a:latin typeface="Cambria, serif"/>
              </a:rPr>
              <a:t>Live your faith and stand up for truth. </a:t>
            </a:r>
          </a:p>
          <a:p>
            <a:pPr marL="742950" lvl="1" indent="-285750" algn="l">
              <a:buFont typeface="Arial" panose="020B0604020202020204" pitchFamily="34" charset="0"/>
              <a:buChar char="•"/>
            </a:pPr>
            <a:r>
              <a:rPr lang="en-US" sz="1800" b="1" i="0" dirty="0">
                <a:solidFill>
                  <a:srgbClr val="000000"/>
                </a:solidFill>
                <a:effectLst/>
                <a:latin typeface="Cambria, serif"/>
              </a:rPr>
              <a:t>We cannot leave this world of sin; we engage in commerce and many other activities with sinners every day </a:t>
            </a:r>
          </a:p>
          <a:p>
            <a:pPr marL="0" lvl="0" indent="0" algn="l">
              <a:buFont typeface="Arial" panose="020B0604020202020204" pitchFamily="34" charset="0"/>
              <a:buNone/>
            </a:pPr>
            <a:r>
              <a:rPr lang="en-US" sz="1800" b="1" i="0" dirty="0">
                <a:solidFill>
                  <a:srgbClr val="000000"/>
                </a:solidFill>
                <a:effectLst/>
                <a:latin typeface="Cambria, serif"/>
              </a:rPr>
              <a:t>(1 Corinthians 5:9-10),</a:t>
            </a:r>
            <a:r>
              <a:rPr lang="en-US" sz="1800" b="0" i="0" dirty="0">
                <a:solidFill>
                  <a:srgbClr val="000000"/>
                </a:solidFill>
                <a:effectLst/>
                <a:latin typeface="Cambria, serif"/>
              </a:rPr>
              <a:t> </a:t>
            </a:r>
            <a:r>
              <a:rPr lang="en-US" sz="1800" b="0" i="1" dirty="0">
                <a:solidFill>
                  <a:srgbClr val="000000"/>
                </a:solidFill>
                <a:effectLst/>
                <a:latin typeface="Cambria, serif"/>
              </a:rPr>
              <a:t>“</a:t>
            </a:r>
            <a:r>
              <a:rPr lang="en-US" sz="2800" i="1" dirty="0"/>
              <a:t>I wrote to you in my epistle not to keep company with sexually immoral people.</a:t>
            </a:r>
            <a:r>
              <a:rPr lang="en-US" sz="2800" i="1" baseline="30000" dirty="0"/>
              <a:t> 10</a:t>
            </a:r>
            <a:r>
              <a:rPr lang="en-US" sz="2800" i="1" dirty="0"/>
              <a:t> Yet I certainly did not mean with the sexually immoral people of this world, or with the covetous, or extortioners, or idolaters, since then you would need to go out of the world.”</a:t>
            </a:r>
            <a:endParaRPr lang="en-US" sz="1800" b="0" i="1" dirty="0">
              <a:solidFill>
                <a:srgbClr val="000000"/>
              </a:solidFill>
              <a:effectLst/>
              <a:latin typeface="Cambria, serif"/>
            </a:endParaRPr>
          </a:p>
          <a:p>
            <a:pPr marL="742950" lvl="1" indent="-285750" algn="l">
              <a:buFont typeface="Arial" panose="020B0604020202020204" pitchFamily="34" charset="0"/>
              <a:buChar char="•"/>
            </a:pPr>
            <a:r>
              <a:rPr lang="en-US" sz="1800" b="1" i="0" dirty="0">
                <a:solidFill>
                  <a:srgbClr val="000000"/>
                </a:solidFill>
                <a:effectLst/>
                <a:latin typeface="Cambria, serif"/>
              </a:rPr>
              <a:t>That does not mean we must be silent; we must speak </a:t>
            </a:r>
          </a:p>
          <a:p>
            <a:pPr marL="0" lvl="0" indent="0" algn="l">
              <a:buFont typeface="Arial" panose="020B0604020202020204" pitchFamily="34" charset="0"/>
              <a:buNone/>
            </a:pPr>
            <a:r>
              <a:rPr lang="en-US" sz="1800" b="1" i="0" dirty="0">
                <a:solidFill>
                  <a:srgbClr val="000000"/>
                </a:solidFill>
                <a:effectLst/>
                <a:latin typeface="Cambria, serif"/>
              </a:rPr>
              <a:t>(Acts 5:27-30), </a:t>
            </a:r>
            <a:r>
              <a:rPr lang="en-US" sz="1800" b="0" i="1" dirty="0">
                <a:solidFill>
                  <a:srgbClr val="000000"/>
                </a:solidFill>
                <a:effectLst/>
                <a:latin typeface="Cambria, serif"/>
              </a:rPr>
              <a:t>“</a:t>
            </a:r>
            <a:r>
              <a:rPr lang="en-US" i="1" dirty="0"/>
              <a:t>And when they had brought them </a:t>
            </a:r>
            <a:r>
              <a:rPr lang="en-US" b="1" i="0" dirty="0"/>
              <a:t>[the Apostles], </a:t>
            </a:r>
            <a:r>
              <a:rPr lang="en-US" i="1" dirty="0"/>
              <a:t>they set them before the council. And the high priest asked them,</a:t>
            </a:r>
            <a:r>
              <a:rPr lang="en-US" i="1" baseline="30000" dirty="0"/>
              <a:t> 28</a:t>
            </a:r>
            <a:r>
              <a:rPr lang="en-US" i="1" dirty="0"/>
              <a:t> saying, “Did we not strictly command you not to teach in this name? And look, you have filled Jerusalem with your doctrine, and intend to bring this Man's blood on us!” </a:t>
            </a:r>
            <a:r>
              <a:rPr lang="en-US" i="1" baseline="30000" dirty="0"/>
              <a:t>29</a:t>
            </a:r>
            <a:r>
              <a:rPr lang="en-US" i="1" dirty="0"/>
              <a:t> But Peter and the other apostles answered and said: “We ought to obey God rather than men.</a:t>
            </a:r>
            <a:r>
              <a:rPr lang="en-US" i="1" baseline="30000" dirty="0"/>
              <a:t> 30</a:t>
            </a:r>
            <a:r>
              <a:rPr lang="en-US" i="1" dirty="0"/>
              <a:t> The God of our fathers raised up Jesus whom you murdered by hanging on a tree.”</a:t>
            </a:r>
          </a:p>
          <a:p>
            <a:pPr marL="1085850" lvl="2" indent="-171450" algn="l">
              <a:buFont typeface="Arial" panose="020B0604020202020204" pitchFamily="34" charset="0"/>
              <a:buChar char="•"/>
            </a:pPr>
            <a:r>
              <a:rPr lang="en-US" b="0" i="0" dirty="0">
                <a:solidFill>
                  <a:srgbClr val="000000"/>
                </a:solidFill>
                <a:effectLst/>
                <a:latin typeface="Cambria" panose="02040503050406030204" pitchFamily="18" charset="0"/>
              </a:rPr>
              <a:t>Standing up for the truth must be done regardless of the consequences, and there will be consequences for what we do.</a:t>
            </a:r>
          </a:p>
          <a:p>
            <a:pPr marL="0" lvl="0" indent="0" algn="l">
              <a:buFont typeface="Arial" panose="020B0604020202020204" pitchFamily="34" charset="0"/>
              <a:buNone/>
            </a:pPr>
            <a:r>
              <a:rPr lang="en-US" b="1" i="0" dirty="0">
                <a:solidFill>
                  <a:srgbClr val="000000"/>
                </a:solidFill>
                <a:effectLst/>
                <a:latin typeface="Cambria" panose="02040503050406030204" pitchFamily="18" charset="0"/>
              </a:rPr>
              <a:t>(2 Timothy 3:12-14), [to Timothy], </a:t>
            </a:r>
            <a:r>
              <a:rPr lang="en-US" b="0" i="1" dirty="0">
                <a:solidFill>
                  <a:srgbClr val="000000"/>
                </a:solidFill>
                <a:effectLst/>
                <a:latin typeface="Cambria" panose="02040503050406030204" pitchFamily="18" charset="0"/>
              </a:rPr>
              <a:t>“</a:t>
            </a:r>
            <a:r>
              <a:rPr lang="en-US" i="1" dirty="0"/>
              <a:t>Yes, and all who desire to live godly in Christ Jesus will suffer persecution.</a:t>
            </a:r>
            <a:r>
              <a:rPr lang="en-US" i="1" baseline="30000" dirty="0"/>
              <a:t> 13</a:t>
            </a:r>
            <a:r>
              <a:rPr lang="en-US" i="1" dirty="0"/>
              <a:t> But evil men and impostors will grow worse and worse, deceiving and being deceived.</a:t>
            </a:r>
            <a:r>
              <a:rPr lang="en-US" i="1" baseline="30000" dirty="0"/>
              <a:t> 14</a:t>
            </a:r>
            <a:r>
              <a:rPr lang="en-US" i="1" dirty="0"/>
              <a:t> But you </a:t>
            </a:r>
            <a:r>
              <a:rPr lang="en-US" b="1" i="1" dirty="0"/>
              <a:t>must continue </a:t>
            </a:r>
            <a:r>
              <a:rPr lang="en-US" i="1" dirty="0"/>
              <a:t>in the things which you have learned and been assured of, knowing from whom you have learned them…”</a:t>
            </a:r>
            <a:endParaRPr lang="en-US" b="0" i="1" dirty="0">
              <a:solidFill>
                <a:srgbClr val="000000"/>
              </a:solidFill>
              <a:effectLst/>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43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mbria, serif"/>
              </a:rPr>
              <a:t>What are Christians to do in the face of increasing pressure to give in and be "tolerant" of social sins?</a:t>
            </a:r>
            <a:endParaRPr lang="en-US" b="1" i="0" dirty="0">
              <a:solidFill>
                <a:srgbClr val="000000"/>
              </a:solidFill>
              <a:effectLst/>
              <a:latin typeface="Cambria" panose="02040503050406030204" pitchFamily="18" charset="0"/>
            </a:endParaRPr>
          </a:p>
          <a:p>
            <a:pPr marL="285750" indent="-285750" algn="l">
              <a:buFont typeface="Arial" panose="020B0604020202020204" pitchFamily="34" charset="0"/>
              <a:buChar char="•"/>
            </a:pPr>
            <a:r>
              <a:rPr lang="en-US" sz="1800" b="1" i="0" dirty="0">
                <a:solidFill>
                  <a:srgbClr val="000000"/>
                </a:solidFill>
                <a:effectLst/>
                <a:latin typeface="Cambria, serif"/>
              </a:rPr>
              <a:t>Like Jesus, lovingly call sinners to repentance. </a:t>
            </a:r>
          </a:p>
          <a:p>
            <a:pPr marL="742950" lvl="1" indent="-285750" algn="l">
              <a:buFont typeface="Arial" panose="020B0604020202020204" pitchFamily="34" charset="0"/>
              <a:buChar char="•"/>
            </a:pPr>
            <a:r>
              <a:rPr lang="en-US" sz="1800" b="0" i="0" dirty="0">
                <a:solidFill>
                  <a:srgbClr val="000000"/>
                </a:solidFill>
                <a:effectLst/>
                <a:latin typeface="Cambria, serif"/>
              </a:rPr>
              <a:t>When Jesus ate with sinners He was teaching them and they were following Him.</a:t>
            </a:r>
          </a:p>
          <a:p>
            <a:pPr marL="742950" lvl="1" indent="-285750" algn="l">
              <a:buFont typeface="Arial" panose="020B0604020202020204" pitchFamily="34" charset="0"/>
              <a:buChar char="•"/>
            </a:pPr>
            <a:r>
              <a:rPr lang="en-US" sz="1800" b="1" i="0" dirty="0">
                <a:solidFill>
                  <a:srgbClr val="000000"/>
                </a:solidFill>
                <a:effectLst/>
                <a:latin typeface="Cambria, serif"/>
              </a:rPr>
              <a:t>He was calling sinners to repentance </a:t>
            </a:r>
          </a:p>
          <a:p>
            <a:pPr marL="0" lvl="0" indent="0" algn="l">
              <a:buFont typeface="Arial" panose="020B0604020202020204" pitchFamily="34" charset="0"/>
              <a:buNone/>
            </a:pPr>
            <a:r>
              <a:rPr lang="en-US" sz="1800" b="1" i="0" dirty="0">
                <a:solidFill>
                  <a:srgbClr val="000000"/>
                </a:solidFill>
                <a:effectLst/>
                <a:latin typeface="Cambria, serif"/>
              </a:rPr>
              <a:t>(Matthew 9:9-13), </a:t>
            </a:r>
            <a:r>
              <a:rPr lang="en-US" sz="1800" b="0" i="1" dirty="0">
                <a:solidFill>
                  <a:srgbClr val="000000"/>
                </a:solidFill>
                <a:effectLst/>
                <a:latin typeface="Cambria, serif"/>
              </a:rPr>
              <a:t>“</a:t>
            </a:r>
            <a:r>
              <a:rPr lang="en-US" sz="2800" i="1" dirty="0"/>
              <a:t>As Jesus passed on from there, He saw a man named Matthew sitting at the tax office. And He said to him, “Follow Me.” So he arose and followed Him. </a:t>
            </a:r>
            <a:r>
              <a:rPr lang="en-US" sz="2800" i="1" baseline="30000" dirty="0"/>
              <a:t>10</a:t>
            </a:r>
            <a:r>
              <a:rPr lang="en-US" sz="2800" i="1" dirty="0"/>
              <a:t> Now it happened, as Jesus sat at the table in the house, that behold, many tax collectors and sinners came and sat down with Him and His disciples.</a:t>
            </a:r>
            <a:r>
              <a:rPr lang="en-US" sz="2800" i="1" baseline="30000" dirty="0"/>
              <a:t> 11</a:t>
            </a:r>
            <a:r>
              <a:rPr lang="en-US" sz="2800" i="1" dirty="0"/>
              <a:t> And when the Pharisees saw it, they said to His disciples, “Why does your Teacher eat with tax collectors and sinners?” </a:t>
            </a:r>
            <a:r>
              <a:rPr lang="en-US" sz="2800" i="1" baseline="30000" dirty="0"/>
              <a:t>12</a:t>
            </a:r>
            <a:r>
              <a:rPr lang="en-US" sz="2800" i="1" dirty="0"/>
              <a:t> When Jesus heard that, He said to them, “Those who are well have no need of a physician, but those who are sick.</a:t>
            </a:r>
            <a:r>
              <a:rPr lang="en-US" sz="2800" i="1" baseline="30000" dirty="0"/>
              <a:t> 13</a:t>
            </a:r>
            <a:r>
              <a:rPr lang="en-US" sz="2800" i="1" dirty="0"/>
              <a:t> But go and learn what this means: ‘I desire mercy and not sacrifice.’ For I did not come to call the righteous, but sinners, to repentance.”</a:t>
            </a:r>
            <a:endParaRPr lang="en-US" sz="1800" b="0" i="1" dirty="0">
              <a:solidFill>
                <a:srgbClr val="000000"/>
              </a:solidFill>
              <a:effectLst/>
              <a:latin typeface="Cambria, serif"/>
            </a:endParaRPr>
          </a:p>
          <a:p>
            <a:pPr marL="742950" lvl="1" indent="-285750" algn="l">
              <a:buFont typeface="Arial" panose="020B0604020202020204" pitchFamily="34" charset="0"/>
              <a:buChar char="•"/>
            </a:pPr>
            <a:r>
              <a:rPr lang="en-US" sz="1800" b="1" i="0" dirty="0">
                <a:solidFill>
                  <a:srgbClr val="000000"/>
                </a:solidFill>
                <a:effectLst/>
                <a:latin typeface="Cambria, serif"/>
              </a:rPr>
              <a:t>The practice was not well received by the religious leaders of the day</a:t>
            </a:r>
          </a:p>
          <a:p>
            <a:pPr marL="0" lvl="0" indent="0" algn="l">
              <a:buFont typeface="Arial" panose="020B0604020202020204" pitchFamily="34" charset="0"/>
              <a:buNone/>
            </a:pPr>
            <a:r>
              <a:rPr lang="en-US" sz="1800" b="1" i="0" dirty="0">
                <a:solidFill>
                  <a:srgbClr val="000000"/>
                </a:solidFill>
                <a:effectLst/>
                <a:latin typeface="Cambria, serif"/>
              </a:rPr>
              <a:t>(Luke 15:1-2), </a:t>
            </a:r>
            <a:r>
              <a:rPr lang="en-US" sz="1800" b="0" i="1" dirty="0">
                <a:solidFill>
                  <a:srgbClr val="000000"/>
                </a:solidFill>
                <a:effectLst/>
                <a:latin typeface="Cambria, serif"/>
              </a:rPr>
              <a:t>“</a:t>
            </a:r>
            <a:r>
              <a:rPr lang="en-US" sz="2800" i="1" dirty="0"/>
              <a:t>Then all the tax collectors and the sinners drew near to Him to hear Him.</a:t>
            </a:r>
            <a:r>
              <a:rPr lang="en-US" sz="2800" i="1" baseline="30000" dirty="0"/>
              <a:t> 2</a:t>
            </a:r>
            <a:r>
              <a:rPr lang="en-US" sz="2800" i="1" dirty="0"/>
              <a:t> And the Pharisees and scribes complained, saying, “This Man receives sinners and eats with them.”</a:t>
            </a:r>
            <a:endParaRPr lang="en-US" sz="1800" b="0" i="1" dirty="0">
              <a:solidFill>
                <a:srgbClr val="000000"/>
              </a:solidFill>
              <a:effectLst/>
              <a:latin typeface="Cambria, serif"/>
            </a:endParaRPr>
          </a:p>
          <a:p>
            <a:pPr marL="1200150" lvl="2" indent="-285750" algn="l">
              <a:buFont typeface="Arial" panose="020B0604020202020204" pitchFamily="34" charset="0"/>
              <a:buChar char="•"/>
            </a:pPr>
            <a:r>
              <a:rPr lang="en-US" sz="1800" b="0" i="0" dirty="0">
                <a:solidFill>
                  <a:srgbClr val="000000"/>
                </a:solidFill>
                <a:effectLst/>
                <a:latin typeface="Cambria, serif"/>
              </a:rPr>
              <a:t>He was falsely charged with tolerating sin when He ate with sinners. He did no such thing. </a:t>
            </a:r>
          </a:p>
          <a:p>
            <a:pPr marL="1200150" lvl="2" indent="-285750" algn="l">
              <a:buFont typeface="Arial" panose="020B0604020202020204" pitchFamily="34" charset="0"/>
              <a:buChar char="•"/>
            </a:pPr>
            <a:r>
              <a:rPr lang="en-US" sz="1800" b="0" i="0" dirty="0">
                <a:solidFill>
                  <a:srgbClr val="000000"/>
                </a:solidFill>
                <a:effectLst/>
                <a:latin typeface="Cambria, serif"/>
              </a:rPr>
              <a:t>He spoke truth, and these were listening to Him. </a:t>
            </a:r>
          </a:p>
          <a:p>
            <a:pPr marL="1200150" lvl="2" indent="-285750" algn="l">
              <a:buFont typeface="Arial" panose="020B0604020202020204" pitchFamily="34" charset="0"/>
              <a:buChar char="•"/>
            </a:pPr>
            <a:r>
              <a:rPr lang="en-US" sz="1800" b="0" i="0" dirty="0">
                <a:solidFill>
                  <a:srgbClr val="000000"/>
                </a:solidFill>
                <a:effectLst/>
                <a:latin typeface="Cambria, serif"/>
              </a:rPr>
              <a:t>We should do the same - even when some refuse to listen.</a:t>
            </a:r>
            <a:endParaRPr lang="en-US" b="0" i="0" dirty="0">
              <a:solidFill>
                <a:srgbClr val="000000"/>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86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mbria, serif"/>
              </a:rPr>
              <a:t>What are Christians to do in the face of increasing pressure to give in and be "tolerant" of social sins?</a:t>
            </a:r>
            <a:endParaRPr lang="en-US" b="1" i="0" dirty="0">
              <a:solidFill>
                <a:srgbClr val="000000"/>
              </a:solidFill>
              <a:effectLst/>
              <a:latin typeface="Cambria" panose="02040503050406030204" pitchFamily="18" charset="0"/>
            </a:endParaRPr>
          </a:p>
          <a:p>
            <a:pPr marL="285750" indent="-285750" algn="l">
              <a:buFont typeface="Arial" panose="020B0604020202020204" pitchFamily="34" charset="0"/>
              <a:buChar char="•"/>
            </a:pPr>
            <a:r>
              <a:rPr lang="en-US" sz="1800" b="1" i="0" dirty="0">
                <a:solidFill>
                  <a:srgbClr val="000000"/>
                </a:solidFill>
                <a:effectLst/>
                <a:latin typeface="Cambria, serif"/>
              </a:rPr>
              <a:t>Like Jesus, do not have fellowship with sin. </a:t>
            </a:r>
          </a:p>
          <a:p>
            <a:pPr marL="742950" lvl="1" indent="-285750" algn="l">
              <a:buFont typeface="Arial" panose="020B0604020202020204" pitchFamily="34" charset="0"/>
              <a:buChar char="•"/>
            </a:pPr>
            <a:r>
              <a:rPr lang="en-US" sz="1800" b="0" i="0" dirty="0">
                <a:solidFill>
                  <a:srgbClr val="000000"/>
                </a:solidFill>
                <a:effectLst/>
                <a:latin typeface="Cambria, serif"/>
              </a:rPr>
              <a:t>Condoning sin instead of exposing it for what it is never saves the lost. </a:t>
            </a:r>
          </a:p>
          <a:p>
            <a:pPr marL="742950" lvl="1" indent="-285750" algn="l">
              <a:buFont typeface="Arial" panose="020B0604020202020204" pitchFamily="34" charset="0"/>
              <a:buChar char="•"/>
            </a:pPr>
            <a:r>
              <a:rPr lang="en-US" sz="1800" b="1" i="0" dirty="0">
                <a:solidFill>
                  <a:srgbClr val="000000"/>
                </a:solidFill>
                <a:effectLst/>
                <a:latin typeface="Cambria, serif"/>
              </a:rPr>
              <a:t>By doing so you compromise your faith </a:t>
            </a:r>
          </a:p>
          <a:p>
            <a:pPr marL="0" lvl="0" indent="0" algn="l">
              <a:buFont typeface="Arial" panose="020B0604020202020204" pitchFamily="34" charset="0"/>
              <a:buNone/>
            </a:pPr>
            <a:r>
              <a:rPr lang="en-US" sz="1800" b="1" i="0" dirty="0">
                <a:solidFill>
                  <a:srgbClr val="000000"/>
                </a:solidFill>
                <a:effectLst/>
                <a:latin typeface="Cambria, serif"/>
              </a:rPr>
              <a:t>(Ephesians 5:8-13</a:t>
            </a:r>
            <a:r>
              <a:rPr lang="en-US" sz="1800" b="1" i="1" dirty="0">
                <a:solidFill>
                  <a:srgbClr val="000000"/>
                </a:solidFill>
                <a:effectLst/>
                <a:latin typeface="Cambria, serif"/>
              </a:rPr>
              <a:t>), </a:t>
            </a:r>
            <a:r>
              <a:rPr lang="en-US" sz="1800" b="0" i="1" dirty="0">
                <a:solidFill>
                  <a:srgbClr val="000000"/>
                </a:solidFill>
                <a:effectLst/>
                <a:latin typeface="Cambria, serif"/>
              </a:rPr>
              <a:t>“</a:t>
            </a:r>
            <a:r>
              <a:rPr lang="en-US" i="1" dirty="0"/>
              <a:t>For you were once darkness, but now you are light in the Lord. Walk as children of light</a:t>
            </a:r>
            <a:r>
              <a:rPr lang="en-US" i="1" baseline="30000" dirty="0"/>
              <a:t> 9</a:t>
            </a:r>
            <a:r>
              <a:rPr lang="en-US" i="1" dirty="0"/>
              <a:t> (for the fruit of the Spirit is in all goodness, righteousness, and truth),</a:t>
            </a:r>
            <a:r>
              <a:rPr lang="en-US" i="1" baseline="30000" dirty="0"/>
              <a:t> 10</a:t>
            </a:r>
            <a:r>
              <a:rPr lang="en-US" i="1" dirty="0"/>
              <a:t> finding out what is acceptable to the Lord.</a:t>
            </a:r>
            <a:r>
              <a:rPr lang="en-US" i="1" baseline="30000" dirty="0"/>
              <a:t> 11</a:t>
            </a:r>
            <a:r>
              <a:rPr lang="en-US" i="1" dirty="0"/>
              <a:t> And have no fellowship with the unfruitful works of darkness, but rather expose them.</a:t>
            </a:r>
            <a:r>
              <a:rPr lang="en-US" i="1" baseline="30000" dirty="0"/>
              <a:t> 12</a:t>
            </a:r>
            <a:r>
              <a:rPr lang="en-US" i="1" dirty="0"/>
              <a:t> For it is shameful even to speak of those things which are done by them in secret.</a:t>
            </a:r>
            <a:r>
              <a:rPr lang="en-US" i="1" baseline="30000" dirty="0"/>
              <a:t> 13</a:t>
            </a:r>
            <a:r>
              <a:rPr lang="en-US" i="1" dirty="0"/>
              <a:t> But all things that are exposed are made manifest by the light, for whatever makes manifest is light.”</a:t>
            </a:r>
            <a:endParaRPr lang="en-US" b="0" i="1" dirty="0">
              <a:solidFill>
                <a:srgbClr val="000000"/>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44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mbria, serif"/>
              </a:rPr>
              <a:t>What are Christians to do in the face of increasing pressure to give in and be "tolerant" of social sins?</a:t>
            </a:r>
            <a:endParaRPr lang="en-US" b="1" i="0" dirty="0">
              <a:solidFill>
                <a:srgbClr val="000000"/>
              </a:solidFill>
              <a:effectLst/>
              <a:latin typeface="Cambria" panose="02040503050406030204" pitchFamily="18" charset="0"/>
            </a:endParaRPr>
          </a:p>
          <a:p>
            <a:pPr marL="285750" indent="-285750" algn="l">
              <a:buFont typeface="Arial" panose="020B0604020202020204" pitchFamily="34" charset="0"/>
              <a:buChar char="•"/>
            </a:pPr>
            <a:r>
              <a:rPr lang="en-US" sz="1800" b="1" i="0" dirty="0">
                <a:solidFill>
                  <a:srgbClr val="000000"/>
                </a:solidFill>
                <a:effectLst/>
                <a:latin typeface="Cambria, serif"/>
              </a:rPr>
              <a:t>Pray for your enemies and be at peace with all as much as it depends on you</a:t>
            </a:r>
          </a:p>
          <a:p>
            <a:pPr marL="0" indent="0" algn="l">
              <a:buFont typeface="Arial" panose="020B0604020202020204" pitchFamily="34" charset="0"/>
              <a:buNone/>
            </a:pPr>
            <a:r>
              <a:rPr lang="en-US" sz="1800" b="1" i="0" dirty="0">
                <a:solidFill>
                  <a:srgbClr val="000000"/>
                </a:solidFill>
                <a:effectLst/>
                <a:latin typeface="Cambria, serif"/>
              </a:rPr>
              <a:t>(Matthew 5:43-45), </a:t>
            </a:r>
            <a:r>
              <a:rPr lang="en-US" sz="1800" b="0" i="1" dirty="0">
                <a:solidFill>
                  <a:srgbClr val="000000"/>
                </a:solidFill>
                <a:effectLst/>
                <a:latin typeface="Cambria, serif"/>
              </a:rPr>
              <a:t>“</a:t>
            </a:r>
            <a:r>
              <a:rPr lang="en-US" sz="2800" i="1" dirty="0"/>
              <a:t>You have heard that it was said, ‘You shall love your neighbor and hate your enemy.’</a:t>
            </a:r>
            <a:r>
              <a:rPr lang="en-US" sz="2800" i="1" baseline="30000" dirty="0"/>
              <a:t> 44</a:t>
            </a:r>
            <a:r>
              <a:rPr lang="en-US" sz="2800" i="1" dirty="0"/>
              <a:t> But I say to you, love your enemies, bless those who curse you, do good to those who hate you, and pray for those who spitefully use you and persecute you,</a:t>
            </a:r>
            <a:r>
              <a:rPr lang="en-US" sz="2800" i="1" baseline="30000" dirty="0"/>
              <a:t> 45</a:t>
            </a:r>
            <a:r>
              <a:rPr lang="en-US" sz="2800" i="1" dirty="0"/>
              <a:t> that you may be sons of your Father in heaven; for He makes His sun rise on the evil and on the good, and sends rain on the just and on the unjust.”</a:t>
            </a:r>
            <a:endParaRPr lang="en-US" sz="1800" b="0" i="1" dirty="0">
              <a:solidFill>
                <a:srgbClr val="000000"/>
              </a:solidFill>
              <a:effectLst/>
              <a:latin typeface="Cambria, serif"/>
            </a:endParaRPr>
          </a:p>
          <a:p>
            <a:pPr marL="0" indent="0" algn="l">
              <a:buFont typeface="Arial" panose="020B0604020202020204" pitchFamily="34" charset="0"/>
              <a:buNone/>
            </a:pPr>
            <a:r>
              <a:rPr lang="en-US" sz="1800" b="1" i="0" dirty="0">
                <a:solidFill>
                  <a:srgbClr val="000000"/>
                </a:solidFill>
                <a:effectLst/>
                <a:latin typeface="Cambria, serif"/>
              </a:rPr>
              <a:t>(Romans 12:17-18), </a:t>
            </a:r>
            <a:r>
              <a:rPr lang="en-US" sz="1800" b="0" i="1" dirty="0">
                <a:solidFill>
                  <a:srgbClr val="000000"/>
                </a:solidFill>
                <a:effectLst/>
                <a:latin typeface="Cambria, serif"/>
              </a:rPr>
              <a:t>“</a:t>
            </a:r>
            <a:r>
              <a:rPr lang="en-US" i="1" dirty="0"/>
              <a:t>Repay no one evil for evil. Have regard for good things in the sight of all men.</a:t>
            </a:r>
            <a:r>
              <a:rPr lang="en-US" i="1" baseline="30000" dirty="0"/>
              <a:t> 18</a:t>
            </a:r>
            <a:r>
              <a:rPr lang="en-US" i="1" dirty="0"/>
              <a:t> If it is possible, as much as depends on you, live peaceably with all men.”</a:t>
            </a:r>
          </a:p>
          <a:p>
            <a:pPr marL="628650" lvl="1" indent="-171450" algn="l">
              <a:buFont typeface="Arial" panose="020B0604020202020204" pitchFamily="34" charset="0"/>
              <a:buChar char="•"/>
            </a:pPr>
            <a:r>
              <a:rPr lang="en-US" b="1" i="0" dirty="0">
                <a:solidFill>
                  <a:srgbClr val="000000"/>
                </a:solidFill>
                <a:effectLst/>
                <a:latin typeface="Cambria" panose="02040503050406030204" pitchFamily="18" charset="0"/>
              </a:rPr>
              <a:t>The importance of maintaining righteous integrity before all men can not be over-emphasized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A398E-8F77-48C8-A045-34F900404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6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3283-FDD6-4A84-924A-D1E50F07E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EA523-2BD7-4360-A07E-23EECE7EA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E55F8-5710-4F88-B180-B061CBF8D45A}"/>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5" name="Footer Placeholder 4">
            <a:extLst>
              <a:ext uri="{FF2B5EF4-FFF2-40B4-BE49-F238E27FC236}">
                <a16:creationId xmlns:a16="http://schemas.microsoft.com/office/drawing/2014/main" id="{0287BA90-665A-4C1F-841A-94EF0FBAE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0ABAD-D18B-457F-A01E-AA1B1E21563F}"/>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278559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D3EA-6249-4156-A3CB-AD74BA7654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B4C18-59A2-4D21-9848-E2902E0ADD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8D406-DC8D-4F26-9540-63C4F035C5DF}"/>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5" name="Footer Placeholder 4">
            <a:extLst>
              <a:ext uri="{FF2B5EF4-FFF2-40B4-BE49-F238E27FC236}">
                <a16:creationId xmlns:a16="http://schemas.microsoft.com/office/drawing/2014/main" id="{5AD27859-9A39-48E6-9C64-0F9DE5F72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AEB90-D088-454A-920A-0EE736FCBA95}"/>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18146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0C4F8-5505-40FE-ACB0-5B6ED0F4D5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7EF42-7E81-4239-A0C2-A0F3A2139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41748-56B9-4B95-A913-AD55FE8EA711}"/>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5" name="Footer Placeholder 4">
            <a:extLst>
              <a:ext uri="{FF2B5EF4-FFF2-40B4-BE49-F238E27FC236}">
                <a16:creationId xmlns:a16="http://schemas.microsoft.com/office/drawing/2014/main" id="{B0A2E67E-0056-47AB-83AD-5D2794A1B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5CCFB-32E3-4996-B8B9-52E7D9BFEDCC}"/>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371045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8B4F-0740-4D7A-8712-7BA14D99F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FC8E4-7441-4687-B923-9ED24CA45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0E598-11F2-43B5-BEB2-65B357B0C84A}"/>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5" name="Footer Placeholder 4">
            <a:extLst>
              <a:ext uri="{FF2B5EF4-FFF2-40B4-BE49-F238E27FC236}">
                <a16:creationId xmlns:a16="http://schemas.microsoft.com/office/drawing/2014/main" id="{641A9E2B-5A6F-483E-96BA-24D830EE6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08F93-FD88-4372-B5B3-BB20D16C13C8}"/>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326770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EB7B-6621-4E0A-BACF-5B85790CA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C6307-3F7C-498F-B31C-F9E89C891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98E39-9D2B-47AD-B845-5543F88CBDDD}"/>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5" name="Footer Placeholder 4">
            <a:extLst>
              <a:ext uri="{FF2B5EF4-FFF2-40B4-BE49-F238E27FC236}">
                <a16:creationId xmlns:a16="http://schemas.microsoft.com/office/drawing/2014/main" id="{A266B99A-6A7A-46EB-B93D-B830C67A6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5F303-5C3D-40E3-84FD-2FF71E9E1628}"/>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96972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21F7-60B3-42CE-AD57-17BE9A0E1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70B76-D9E2-4895-8CC0-DE26A304C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9623CF-B2CE-4DFD-9AE5-558C1ACF2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FD070-85EA-4DCE-96BD-F55C386A1C85}"/>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6" name="Footer Placeholder 5">
            <a:extLst>
              <a:ext uri="{FF2B5EF4-FFF2-40B4-BE49-F238E27FC236}">
                <a16:creationId xmlns:a16="http://schemas.microsoft.com/office/drawing/2014/main" id="{55BA90C2-C30F-4560-B9E8-C73C7CA7C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90474-C22C-4820-9748-958B3B4DCF6C}"/>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127603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9BB6-E77B-43C0-85F8-0B57C30317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8EF1C-80A1-44B7-B373-0428FB042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47FC0-4F83-43A7-9D63-C75CA3C43D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1C60E-22CB-45BB-B291-9627A5AE8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C10BB-3F7E-4CBD-8718-21F549477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BCD80-FC8A-426E-97BD-09FA24E1C551}"/>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8" name="Footer Placeholder 7">
            <a:extLst>
              <a:ext uri="{FF2B5EF4-FFF2-40B4-BE49-F238E27FC236}">
                <a16:creationId xmlns:a16="http://schemas.microsoft.com/office/drawing/2014/main" id="{202454AA-BE64-4041-B85E-AED8D1083D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9F720E-C2A8-4DD9-BD58-0C8579C330B3}"/>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332867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E0BC-76FB-4465-A399-1750297EA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E7E91-5833-4E10-B4C6-EE16AB43727F}"/>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4" name="Footer Placeholder 3">
            <a:extLst>
              <a:ext uri="{FF2B5EF4-FFF2-40B4-BE49-F238E27FC236}">
                <a16:creationId xmlns:a16="http://schemas.microsoft.com/office/drawing/2014/main" id="{207C6013-4E04-40B5-B60B-74C97C7031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099F2-9BE1-4AE9-8C9F-3A8B45CD4268}"/>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415948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271B3-A216-42A5-BEB9-C05652C5D685}"/>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3" name="Footer Placeholder 2">
            <a:extLst>
              <a:ext uri="{FF2B5EF4-FFF2-40B4-BE49-F238E27FC236}">
                <a16:creationId xmlns:a16="http://schemas.microsoft.com/office/drawing/2014/main" id="{445DC29B-BC1D-4360-AA1E-9F6254E3D0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29DCFE-EAB6-47BD-B04A-B2AF5E7513C9}"/>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424382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693-0B93-41EA-83FB-507806FC7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45541-6361-4B71-A64A-3A13AA83C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0D9996-C216-4E21-8FCB-916DEC526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6377A-E5A7-45DB-9A32-393002DEBCDD}"/>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6" name="Footer Placeholder 5">
            <a:extLst>
              <a:ext uri="{FF2B5EF4-FFF2-40B4-BE49-F238E27FC236}">
                <a16:creationId xmlns:a16="http://schemas.microsoft.com/office/drawing/2014/main" id="{6BE8FF98-64D9-4347-829F-AB0359440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AFB8F-8E4D-4180-B943-5E0DD9688484}"/>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168557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2C4D-2AA2-4141-8338-18C13D998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0F6235-58E3-49C3-BD04-3863F80EA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0B9F0-7A29-4D6F-9D57-E2050B7B7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8A80B-D9A5-488D-AB0D-B08318133D49}"/>
              </a:ext>
            </a:extLst>
          </p:cNvPr>
          <p:cNvSpPr>
            <a:spLocks noGrp="1"/>
          </p:cNvSpPr>
          <p:nvPr>
            <p:ph type="dt" sz="half" idx="10"/>
          </p:nvPr>
        </p:nvSpPr>
        <p:spPr/>
        <p:txBody>
          <a:bodyPr/>
          <a:lstStyle/>
          <a:p>
            <a:fld id="{4962DC02-481B-4BEC-AD4F-A28B2EBB5343}" type="datetimeFigureOut">
              <a:rPr lang="en-US" smtClean="0"/>
              <a:t>9/20/2020</a:t>
            </a:fld>
            <a:endParaRPr lang="en-US"/>
          </a:p>
        </p:txBody>
      </p:sp>
      <p:sp>
        <p:nvSpPr>
          <p:cNvPr id="6" name="Footer Placeholder 5">
            <a:extLst>
              <a:ext uri="{FF2B5EF4-FFF2-40B4-BE49-F238E27FC236}">
                <a16:creationId xmlns:a16="http://schemas.microsoft.com/office/drawing/2014/main" id="{6342C68B-2499-4E8C-9917-B6045F6A6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75A65-4515-4B49-9B22-549368A0E88E}"/>
              </a:ext>
            </a:extLst>
          </p:cNvPr>
          <p:cNvSpPr>
            <a:spLocks noGrp="1"/>
          </p:cNvSpPr>
          <p:nvPr>
            <p:ph type="sldNum" sz="quarter" idx="12"/>
          </p:nvPr>
        </p:nvSpPr>
        <p:spPr/>
        <p:txBody>
          <a:bodyPr/>
          <a:lstStyle/>
          <a:p>
            <a:fld id="{ABD66ECB-E725-400B-A0B1-D17620BF4064}" type="slidenum">
              <a:rPr lang="en-US" smtClean="0"/>
              <a:t>‹#›</a:t>
            </a:fld>
            <a:endParaRPr lang="en-US"/>
          </a:p>
        </p:txBody>
      </p:sp>
    </p:spTree>
    <p:extLst>
      <p:ext uri="{BB962C8B-B14F-4D97-AF65-F5344CB8AC3E}">
        <p14:creationId xmlns:p14="http://schemas.microsoft.com/office/powerpoint/2010/main" val="40848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6434B-D6F9-4E22-B2A3-1E593935B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0B62B-5673-4874-8FD4-056DCE807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877B4-783E-49B8-BA9F-4D3B38982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DC02-481B-4BEC-AD4F-A28B2EBB5343}" type="datetimeFigureOut">
              <a:rPr lang="en-US" smtClean="0"/>
              <a:t>9/20/2020</a:t>
            </a:fld>
            <a:endParaRPr lang="en-US"/>
          </a:p>
        </p:txBody>
      </p:sp>
      <p:sp>
        <p:nvSpPr>
          <p:cNvPr id="5" name="Footer Placeholder 4">
            <a:extLst>
              <a:ext uri="{FF2B5EF4-FFF2-40B4-BE49-F238E27FC236}">
                <a16:creationId xmlns:a16="http://schemas.microsoft.com/office/drawing/2014/main" id="{ED1A151F-DD2E-4526-8A95-3AFEB6139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B34FD-BD25-43A9-A634-26612D68B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66ECB-E725-400B-A0B1-D17620BF4064}" type="slidenum">
              <a:rPr lang="en-US" smtClean="0"/>
              <a:t>‹#›</a:t>
            </a:fld>
            <a:endParaRPr lang="en-US"/>
          </a:p>
        </p:txBody>
      </p:sp>
    </p:spTree>
    <p:extLst>
      <p:ext uri="{BB962C8B-B14F-4D97-AF65-F5344CB8AC3E}">
        <p14:creationId xmlns:p14="http://schemas.microsoft.com/office/powerpoint/2010/main" val="1985957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1524000" y="857250"/>
            <a:ext cx="8877300" cy="4038600"/>
          </a:xfrm>
          <a:prstGeom prst="horizontalScroll">
            <a:avLst>
              <a:gd name="adj" fmla="val 11557"/>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1524000" y="1446212"/>
            <a:ext cx="9144000" cy="2725737"/>
          </a:xfrm>
        </p:spPr>
        <p:txBody>
          <a:bodyPr>
            <a:noAutofit/>
          </a:bodyPr>
          <a:lstStyle/>
          <a:p>
            <a:r>
              <a:rPr lang="en-US" sz="8800"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5772150" y="5098256"/>
            <a:ext cx="5695950" cy="1274762"/>
          </a:xfrm>
        </p:spPr>
        <p:txBody>
          <a:bodyPr>
            <a:normAutofit/>
          </a:bodyPr>
          <a:lstStyle/>
          <a:p>
            <a:pPr algn="r"/>
            <a:r>
              <a:rPr lang="en-US" sz="5400" b="1" dirty="0">
                <a:solidFill>
                  <a:schemeClr val="accent4">
                    <a:lumMod val="60000"/>
                    <a:lumOff val="40000"/>
                  </a:schemeClr>
                </a:solidFill>
              </a:rPr>
              <a:t>Psalm 11</a:t>
            </a:r>
          </a:p>
        </p:txBody>
      </p:sp>
    </p:spTree>
    <p:extLst>
      <p:ext uri="{BB962C8B-B14F-4D97-AF65-F5344CB8AC3E}">
        <p14:creationId xmlns:p14="http://schemas.microsoft.com/office/powerpoint/2010/main" val="309633438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1524000" y="436564"/>
            <a:ext cx="8877300" cy="2571750"/>
          </a:xfrm>
          <a:prstGeom prst="horizontalScroll">
            <a:avLst>
              <a:gd name="adj" fmla="val 11557"/>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1524000" y="902495"/>
            <a:ext cx="9144000" cy="1639888"/>
          </a:xfrm>
        </p:spPr>
        <p:txBody>
          <a:bodyPr>
            <a:noAutofit/>
          </a:bodyPr>
          <a:lstStyle/>
          <a:p>
            <a:r>
              <a:rPr lang="en-US" sz="8800" dirty="0">
                <a:solidFill>
                  <a:schemeClr val="accent4">
                    <a:lumMod val="60000"/>
                    <a:lumOff val="40000"/>
                  </a:schemeClr>
                </a:solidFill>
                <a:latin typeface="Acme" panose="02000706050000020004" pitchFamily="2" charset="0"/>
              </a:rPr>
              <a:t>Conclusion</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609600" y="3429000"/>
            <a:ext cx="10858500" cy="2944018"/>
          </a:xfrm>
        </p:spPr>
        <p:txBody>
          <a:bodyPr>
            <a:normAutofit/>
          </a:bodyPr>
          <a:lstStyle/>
          <a:p>
            <a:r>
              <a:rPr lang="en-US" sz="5400" b="1" dirty="0">
                <a:solidFill>
                  <a:schemeClr val="accent4">
                    <a:lumMod val="60000"/>
                    <a:lumOff val="40000"/>
                  </a:schemeClr>
                </a:solidFill>
              </a:rPr>
              <a:t>Our daily challenges do not bring despair.  We have victory in Jesus!</a:t>
            </a:r>
          </a:p>
          <a:p>
            <a:endParaRPr lang="en-US" sz="1200" b="1" dirty="0">
              <a:solidFill>
                <a:schemeClr val="accent4">
                  <a:lumMod val="60000"/>
                  <a:lumOff val="40000"/>
                </a:schemeClr>
              </a:solidFill>
            </a:endParaRPr>
          </a:p>
          <a:p>
            <a:r>
              <a:rPr lang="en-US" sz="4400" b="1" dirty="0">
                <a:solidFill>
                  <a:schemeClr val="bg1"/>
                </a:solidFill>
              </a:rPr>
              <a:t>(1 Corinthians 15:54-57)</a:t>
            </a:r>
          </a:p>
        </p:txBody>
      </p:sp>
    </p:spTree>
    <p:extLst>
      <p:ext uri="{BB962C8B-B14F-4D97-AF65-F5344CB8AC3E}">
        <p14:creationId xmlns:p14="http://schemas.microsoft.com/office/powerpoint/2010/main" val="1990619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723900" y="209550"/>
            <a:ext cx="10744200" cy="2000250"/>
          </a:xfrm>
          <a:prstGeom prst="horizontalScroll">
            <a:avLst>
              <a:gd name="adj" fmla="val 20128"/>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895350" y="654844"/>
            <a:ext cx="10572750" cy="1087438"/>
          </a:xfrm>
        </p:spPr>
        <p:txBody>
          <a:bodyPr>
            <a:noAutofit/>
          </a:bodyPr>
          <a:lstStyle/>
          <a:p>
            <a:r>
              <a:rPr lang="en-US"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723900" y="2655094"/>
            <a:ext cx="10744200" cy="3993356"/>
          </a:xfrm>
        </p:spPr>
        <p:txBody>
          <a:bodyPr>
            <a:normAutofit/>
          </a:bodyPr>
          <a:lstStyle/>
          <a:p>
            <a:r>
              <a:rPr lang="en-US" sz="4800" b="1" dirty="0">
                <a:solidFill>
                  <a:schemeClr val="bg1"/>
                </a:solidFill>
              </a:rPr>
              <a:t>Realize the issue is not correctly defined by those who do not know God.</a:t>
            </a:r>
            <a:endParaRPr lang="en-US" sz="1200" b="1" dirty="0">
              <a:solidFill>
                <a:schemeClr val="accent4">
                  <a:lumMod val="60000"/>
                  <a:lumOff val="40000"/>
                </a:schemeClr>
              </a:solidFill>
            </a:endParaRPr>
          </a:p>
        </p:txBody>
      </p:sp>
    </p:spTree>
    <p:extLst>
      <p:ext uri="{BB962C8B-B14F-4D97-AF65-F5344CB8AC3E}">
        <p14:creationId xmlns:p14="http://schemas.microsoft.com/office/powerpoint/2010/main" val="1648375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F9C0-C640-4E0E-8D96-73650D410FA9}"/>
              </a:ext>
            </a:extLst>
          </p:cNvPr>
          <p:cNvSpPr>
            <a:spLocks noGrp="1"/>
          </p:cNvSpPr>
          <p:nvPr>
            <p:ph type="title"/>
          </p:nvPr>
        </p:nvSpPr>
        <p:spPr>
          <a:xfrm>
            <a:off x="342900" y="212725"/>
            <a:ext cx="11563350" cy="6302375"/>
          </a:xfrm>
        </p:spPr>
        <p:txBody>
          <a:bodyPr anchor="t">
            <a:normAutofit/>
          </a:bodyPr>
          <a:lstStyle/>
          <a:p>
            <a:pPr>
              <a:lnSpc>
                <a:spcPct val="100000"/>
              </a:lnSpc>
            </a:pPr>
            <a:r>
              <a:rPr lang="en-US" dirty="0">
                <a:solidFill>
                  <a:schemeClr val="accent4">
                    <a:lumMod val="60000"/>
                    <a:lumOff val="40000"/>
                  </a:schemeClr>
                </a:solidFill>
                <a:latin typeface="Acme" panose="02000706050000020004" pitchFamily="2" charset="0"/>
              </a:rPr>
              <a:t>Pro-Choice VS Pro-Life</a:t>
            </a:r>
            <a:br>
              <a:rPr lang="en-US" dirty="0">
                <a:solidFill>
                  <a:schemeClr val="accent4">
                    <a:lumMod val="60000"/>
                    <a:lumOff val="40000"/>
                  </a:schemeClr>
                </a:solidFill>
                <a:latin typeface="Acme" panose="02000706050000020004" pitchFamily="2" charset="0"/>
              </a:rPr>
            </a:br>
            <a:r>
              <a:rPr lang="en-US" sz="3100" dirty="0">
                <a:solidFill>
                  <a:schemeClr val="accent4">
                    <a:lumMod val="60000"/>
                    <a:lumOff val="40000"/>
                  </a:schemeClr>
                </a:solidFill>
                <a:latin typeface="Acme" panose="02000706050000020004" pitchFamily="2" charset="0"/>
              </a:rPr>
              <a:t>       </a:t>
            </a:r>
            <a:r>
              <a:rPr lang="en-US" sz="3100" dirty="0">
                <a:solidFill>
                  <a:schemeClr val="accent4">
                    <a:lumMod val="60000"/>
                    <a:lumOff val="40000"/>
                  </a:schemeClr>
                </a:solidFill>
                <a:latin typeface="Arial Narrow" panose="020B0606020202030204" pitchFamily="34" charset="0"/>
              </a:rPr>
              <a:t>“Generally, people who identify as pro-choice believe that everyone has the basic human right to decide when and whether to have children. When you say you’re pro-choice you’re telling people that you believe it’s OK for them to have the ability to choose abortion as an option for an unplanned pregnancy — even if you wouldn’t choose abortion for yourself.</a:t>
            </a:r>
            <a:br>
              <a:rPr lang="en-US" sz="900" dirty="0">
                <a:solidFill>
                  <a:schemeClr val="accent4">
                    <a:lumMod val="60000"/>
                    <a:lumOff val="40000"/>
                  </a:schemeClr>
                </a:solidFill>
                <a:latin typeface="Arial Narrow" panose="020B0606020202030204" pitchFamily="34" charset="0"/>
              </a:rPr>
            </a:br>
            <a:br>
              <a:rPr lang="en-US" sz="900" dirty="0">
                <a:solidFill>
                  <a:schemeClr val="accent4">
                    <a:lumMod val="60000"/>
                    <a:lumOff val="40000"/>
                  </a:schemeClr>
                </a:solidFill>
                <a:latin typeface="Arial Narrow" panose="020B0606020202030204" pitchFamily="34" charset="0"/>
              </a:rPr>
            </a:br>
            <a:r>
              <a:rPr lang="en-US" sz="900" dirty="0">
                <a:solidFill>
                  <a:schemeClr val="accent4">
                    <a:lumMod val="60000"/>
                    <a:lumOff val="40000"/>
                  </a:schemeClr>
                </a:solidFill>
                <a:latin typeface="Arial Narrow" panose="020B0606020202030204" pitchFamily="34" charset="0"/>
              </a:rPr>
              <a:t>               </a:t>
            </a:r>
            <a:r>
              <a:rPr lang="en-US" sz="3100" dirty="0">
                <a:solidFill>
                  <a:schemeClr val="accent4">
                    <a:lumMod val="60000"/>
                    <a:lumOff val="40000"/>
                  </a:schemeClr>
                </a:solidFill>
                <a:latin typeface="Arial Narrow" panose="020B0606020202030204" pitchFamily="34" charset="0"/>
              </a:rPr>
              <a:t>”People who oppose abortion often call themselves  pro-life. However, the only life many of them are concerned with is the life of the fertilized egg, embryo, or fetus. They are much less concerned about the life of women who have unintended pregnancies or the welfare of children after they’re born. In fact, many people who call themselves “pro-life” support capital punishment (AKA the death penalty) and oppose child welfare legislation.”</a:t>
            </a:r>
          </a:p>
        </p:txBody>
      </p:sp>
    </p:spTree>
    <p:extLst>
      <p:ext uri="{BB962C8B-B14F-4D97-AF65-F5344CB8AC3E}">
        <p14:creationId xmlns:p14="http://schemas.microsoft.com/office/powerpoint/2010/main" val="225020876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F9C0-C640-4E0E-8D96-73650D410FA9}"/>
              </a:ext>
            </a:extLst>
          </p:cNvPr>
          <p:cNvSpPr>
            <a:spLocks noGrp="1"/>
          </p:cNvSpPr>
          <p:nvPr>
            <p:ph type="title"/>
          </p:nvPr>
        </p:nvSpPr>
        <p:spPr>
          <a:xfrm>
            <a:off x="342900" y="212725"/>
            <a:ext cx="11563350" cy="6302375"/>
          </a:xfrm>
        </p:spPr>
        <p:txBody>
          <a:bodyPr anchor="t">
            <a:noAutofit/>
          </a:bodyPr>
          <a:lstStyle/>
          <a:p>
            <a:pPr>
              <a:lnSpc>
                <a:spcPct val="100000"/>
              </a:lnSpc>
            </a:pPr>
            <a:r>
              <a:rPr lang="en-US" dirty="0">
                <a:solidFill>
                  <a:schemeClr val="accent4">
                    <a:lumMod val="60000"/>
                    <a:lumOff val="40000"/>
                  </a:schemeClr>
                </a:solidFill>
                <a:latin typeface="Acme" panose="02000706050000020004" pitchFamily="2" charset="0"/>
              </a:rPr>
              <a:t>Defining  Gender</a:t>
            </a:r>
            <a:br>
              <a:rPr lang="en-US" dirty="0">
                <a:solidFill>
                  <a:schemeClr val="accent4">
                    <a:lumMod val="60000"/>
                    <a:lumOff val="40000"/>
                  </a:schemeClr>
                </a:solidFill>
                <a:latin typeface="Acme" panose="02000706050000020004" pitchFamily="2" charset="0"/>
              </a:rPr>
            </a:br>
            <a:r>
              <a:rPr lang="en-US" sz="3100" dirty="0">
                <a:solidFill>
                  <a:schemeClr val="accent4">
                    <a:lumMod val="60000"/>
                    <a:lumOff val="40000"/>
                  </a:schemeClr>
                </a:solidFill>
                <a:latin typeface="Arial Narrow" panose="020B0606020202030204" pitchFamily="34" charset="0"/>
              </a:rPr>
              <a:t>     “</a:t>
            </a:r>
            <a:r>
              <a:rPr lang="en-US" sz="3200" dirty="0">
                <a:solidFill>
                  <a:schemeClr val="accent4">
                    <a:lumMod val="60000"/>
                    <a:lumOff val="40000"/>
                  </a:schemeClr>
                </a:solidFill>
                <a:latin typeface="Arial Narrow" panose="020B0606020202030204" pitchFamily="34" charset="0"/>
              </a:rPr>
              <a:t>The concept of gender, in the modern sense, is a recent invention in human history. The ancient world had no basis of understanding gender as it has been understood in the humanities and social sciences for the past few decades. The term gender had been associated with grammar for most of history and only started to move towards it being a malleable cultural construct in the 1950s and 1960s.</a:t>
            </a:r>
            <a:br>
              <a:rPr lang="en-US" sz="1000" dirty="0">
                <a:solidFill>
                  <a:schemeClr val="accent4">
                    <a:lumMod val="60000"/>
                    <a:lumOff val="40000"/>
                  </a:schemeClr>
                </a:solidFill>
                <a:latin typeface="Arial Narrow" panose="020B0606020202030204" pitchFamily="34" charset="0"/>
              </a:rPr>
            </a:br>
            <a:br>
              <a:rPr lang="en-US" sz="1000" dirty="0">
                <a:solidFill>
                  <a:schemeClr val="accent4">
                    <a:lumMod val="60000"/>
                    <a:lumOff val="40000"/>
                  </a:schemeClr>
                </a:solidFill>
                <a:latin typeface="Arial Narrow" panose="020B0606020202030204" pitchFamily="34" charset="0"/>
              </a:rPr>
            </a:br>
            <a:r>
              <a:rPr lang="en-US" sz="3200" dirty="0">
                <a:solidFill>
                  <a:schemeClr val="accent4">
                    <a:lumMod val="60000"/>
                    <a:lumOff val="40000"/>
                  </a:schemeClr>
                </a:solidFill>
                <a:latin typeface="Arial Narrow" panose="020B0606020202030204" pitchFamily="34" charset="0"/>
              </a:rPr>
              <a:t>      “Sexologist John Money introduced the terminological distinction between biological sex and gender as a role in 1955. Before his work, it was uncommon to use the word gender to refer to anything but grammatical categories.”</a:t>
            </a:r>
          </a:p>
        </p:txBody>
      </p:sp>
    </p:spTree>
    <p:extLst>
      <p:ext uri="{BB962C8B-B14F-4D97-AF65-F5344CB8AC3E}">
        <p14:creationId xmlns:p14="http://schemas.microsoft.com/office/powerpoint/2010/main" val="3325057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723900" y="209550"/>
            <a:ext cx="10744200" cy="2000250"/>
          </a:xfrm>
          <a:prstGeom prst="horizontalScroll">
            <a:avLst>
              <a:gd name="adj" fmla="val 20128"/>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895350" y="654844"/>
            <a:ext cx="10572750" cy="1087438"/>
          </a:xfrm>
        </p:spPr>
        <p:txBody>
          <a:bodyPr>
            <a:noAutofit/>
          </a:bodyPr>
          <a:lstStyle/>
          <a:p>
            <a:r>
              <a:rPr lang="en-US"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723900" y="2655094"/>
            <a:ext cx="10744200" cy="3993356"/>
          </a:xfrm>
        </p:spPr>
        <p:txBody>
          <a:bodyPr>
            <a:normAutofit/>
          </a:bodyPr>
          <a:lstStyle/>
          <a:p>
            <a:r>
              <a:rPr lang="en-US" sz="4800" b="1" dirty="0">
                <a:solidFill>
                  <a:schemeClr val="bg1"/>
                </a:solidFill>
              </a:rPr>
              <a:t>Realize the issue is not correctly defined by those who do not know God.</a:t>
            </a:r>
            <a:br>
              <a:rPr lang="en-US" sz="1200" b="1" dirty="0">
                <a:solidFill>
                  <a:schemeClr val="accent4">
                    <a:lumMod val="60000"/>
                    <a:lumOff val="40000"/>
                  </a:schemeClr>
                </a:solidFill>
              </a:rPr>
            </a:br>
            <a:endParaRPr lang="en-US" sz="1200" b="1" dirty="0">
              <a:solidFill>
                <a:schemeClr val="accent4">
                  <a:lumMod val="60000"/>
                  <a:lumOff val="40000"/>
                </a:schemeClr>
              </a:solidFill>
            </a:endParaRPr>
          </a:p>
          <a:p>
            <a:r>
              <a:rPr lang="en-US" sz="4400" dirty="0">
                <a:solidFill>
                  <a:schemeClr val="accent4">
                    <a:lumMod val="60000"/>
                    <a:lumOff val="40000"/>
                  </a:schemeClr>
                </a:solidFill>
              </a:rPr>
              <a:t>Colossians 3:17</a:t>
            </a:r>
          </a:p>
          <a:p>
            <a:r>
              <a:rPr lang="en-US" sz="4400" dirty="0">
                <a:solidFill>
                  <a:schemeClr val="accent4">
                    <a:lumMod val="60000"/>
                    <a:lumOff val="40000"/>
                  </a:schemeClr>
                </a:solidFill>
              </a:rPr>
              <a:t>2 Timothy 3:16-17</a:t>
            </a:r>
          </a:p>
        </p:txBody>
      </p:sp>
    </p:spTree>
    <p:extLst>
      <p:ext uri="{BB962C8B-B14F-4D97-AF65-F5344CB8AC3E}">
        <p14:creationId xmlns:p14="http://schemas.microsoft.com/office/powerpoint/2010/main" val="1594897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723900" y="209550"/>
            <a:ext cx="10744200" cy="2000250"/>
          </a:xfrm>
          <a:prstGeom prst="horizontalScroll">
            <a:avLst>
              <a:gd name="adj" fmla="val 20128"/>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895350" y="654844"/>
            <a:ext cx="10572750" cy="1087438"/>
          </a:xfrm>
        </p:spPr>
        <p:txBody>
          <a:bodyPr>
            <a:noAutofit/>
          </a:bodyPr>
          <a:lstStyle/>
          <a:p>
            <a:r>
              <a:rPr lang="en-US"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723900" y="2655094"/>
            <a:ext cx="10744200" cy="3993356"/>
          </a:xfrm>
        </p:spPr>
        <p:txBody>
          <a:bodyPr>
            <a:normAutofit/>
          </a:bodyPr>
          <a:lstStyle/>
          <a:p>
            <a:r>
              <a:rPr lang="en-US" sz="4800" b="1" dirty="0">
                <a:solidFill>
                  <a:schemeClr val="bg1"/>
                </a:solidFill>
              </a:rPr>
              <a:t>Live your faith and</a:t>
            </a:r>
            <a:br>
              <a:rPr lang="en-US" sz="4800" b="1" dirty="0">
                <a:solidFill>
                  <a:schemeClr val="bg1"/>
                </a:solidFill>
              </a:rPr>
            </a:br>
            <a:r>
              <a:rPr lang="en-US" sz="4800" b="1" dirty="0">
                <a:solidFill>
                  <a:schemeClr val="bg1"/>
                </a:solidFill>
              </a:rPr>
              <a:t>stand up for the truth.</a:t>
            </a:r>
            <a:br>
              <a:rPr lang="en-US" sz="1200" b="1" dirty="0">
                <a:solidFill>
                  <a:schemeClr val="accent4">
                    <a:lumMod val="60000"/>
                    <a:lumOff val="40000"/>
                  </a:schemeClr>
                </a:solidFill>
              </a:rPr>
            </a:br>
            <a:endParaRPr lang="en-US" sz="1200" b="1" dirty="0">
              <a:solidFill>
                <a:schemeClr val="accent4">
                  <a:lumMod val="60000"/>
                  <a:lumOff val="40000"/>
                </a:schemeClr>
              </a:solidFill>
            </a:endParaRPr>
          </a:p>
          <a:p>
            <a:r>
              <a:rPr lang="en-US" sz="4400" dirty="0">
                <a:solidFill>
                  <a:schemeClr val="accent4">
                    <a:lumMod val="60000"/>
                    <a:lumOff val="40000"/>
                  </a:schemeClr>
                </a:solidFill>
              </a:rPr>
              <a:t>1 Corinthians 5:9-10</a:t>
            </a:r>
          </a:p>
          <a:p>
            <a:r>
              <a:rPr lang="en-US" sz="4400" dirty="0">
                <a:solidFill>
                  <a:schemeClr val="accent4">
                    <a:lumMod val="60000"/>
                    <a:lumOff val="40000"/>
                  </a:schemeClr>
                </a:solidFill>
              </a:rPr>
              <a:t>Acts 5:19-20</a:t>
            </a:r>
          </a:p>
          <a:p>
            <a:r>
              <a:rPr lang="en-US" sz="4400" dirty="0">
                <a:solidFill>
                  <a:schemeClr val="accent4">
                    <a:lumMod val="60000"/>
                    <a:lumOff val="40000"/>
                  </a:schemeClr>
                </a:solidFill>
              </a:rPr>
              <a:t>2 Timothy 3:12-14</a:t>
            </a:r>
          </a:p>
        </p:txBody>
      </p:sp>
    </p:spTree>
    <p:extLst>
      <p:ext uri="{BB962C8B-B14F-4D97-AF65-F5344CB8AC3E}">
        <p14:creationId xmlns:p14="http://schemas.microsoft.com/office/powerpoint/2010/main" val="2313670365"/>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723900" y="209550"/>
            <a:ext cx="10744200" cy="2000250"/>
          </a:xfrm>
          <a:prstGeom prst="horizontalScroll">
            <a:avLst>
              <a:gd name="adj" fmla="val 20128"/>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895350" y="654844"/>
            <a:ext cx="10572750" cy="1087438"/>
          </a:xfrm>
        </p:spPr>
        <p:txBody>
          <a:bodyPr>
            <a:noAutofit/>
          </a:bodyPr>
          <a:lstStyle/>
          <a:p>
            <a:r>
              <a:rPr lang="en-US"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723900" y="2655094"/>
            <a:ext cx="10744200" cy="3993356"/>
          </a:xfrm>
        </p:spPr>
        <p:txBody>
          <a:bodyPr>
            <a:normAutofit/>
          </a:bodyPr>
          <a:lstStyle/>
          <a:p>
            <a:r>
              <a:rPr lang="en-US" sz="4800" b="1" dirty="0">
                <a:solidFill>
                  <a:schemeClr val="bg1"/>
                </a:solidFill>
              </a:rPr>
              <a:t>Like Jesus - </a:t>
            </a:r>
            <a:br>
              <a:rPr lang="en-US" sz="4800" b="1" dirty="0">
                <a:solidFill>
                  <a:schemeClr val="bg1"/>
                </a:solidFill>
              </a:rPr>
            </a:br>
            <a:r>
              <a:rPr lang="en-US" sz="4800" b="1" dirty="0">
                <a:solidFill>
                  <a:schemeClr val="bg1"/>
                </a:solidFill>
              </a:rPr>
              <a:t>Lovingly call sinners to repentance.</a:t>
            </a:r>
            <a:br>
              <a:rPr lang="en-US" sz="1200" b="1" dirty="0">
                <a:solidFill>
                  <a:schemeClr val="accent4">
                    <a:lumMod val="60000"/>
                    <a:lumOff val="40000"/>
                  </a:schemeClr>
                </a:solidFill>
              </a:rPr>
            </a:br>
            <a:endParaRPr lang="en-US" sz="1200" b="1" dirty="0">
              <a:solidFill>
                <a:schemeClr val="accent4">
                  <a:lumMod val="60000"/>
                  <a:lumOff val="40000"/>
                </a:schemeClr>
              </a:solidFill>
            </a:endParaRPr>
          </a:p>
          <a:p>
            <a:r>
              <a:rPr lang="en-US" sz="4400" dirty="0">
                <a:solidFill>
                  <a:schemeClr val="accent4">
                    <a:lumMod val="60000"/>
                    <a:lumOff val="40000"/>
                  </a:schemeClr>
                </a:solidFill>
              </a:rPr>
              <a:t>Matthew 9:9-13</a:t>
            </a:r>
          </a:p>
          <a:p>
            <a:r>
              <a:rPr lang="en-US" sz="4400" dirty="0">
                <a:solidFill>
                  <a:schemeClr val="accent4">
                    <a:lumMod val="60000"/>
                    <a:lumOff val="40000"/>
                  </a:schemeClr>
                </a:solidFill>
              </a:rPr>
              <a:t>Luke 15:1-2</a:t>
            </a:r>
          </a:p>
        </p:txBody>
      </p:sp>
    </p:spTree>
    <p:extLst>
      <p:ext uri="{BB962C8B-B14F-4D97-AF65-F5344CB8AC3E}">
        <p14:creationId xmlns:p14="http://schemas.microsoft.com/office/powerpoint/2010/main" val="152534493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723900" y="209550"/>
            <a:ext cx="10744200" cy="2000250"/>
          </a:xfrm>
          <a:prstGeom prst="horizontalScroll">
            <a:avLst>
              <a:gd name="adj" fmla="val 20128"/>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895350" y="654844"/>
            <a:ext cx="10572750" cy="1087438"/>
          </a:xfrm>
        </p:spPr>
        <p:txBody>
          <a:bodyPr>
            <a:noAutofit/>
          </a:bodyPr>
          <a:lstStyle/>
          <a:p>
            <a:r>
              <a:rPr lang="en-US"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723900" y="2655094"/>
            <a:ext cx="10744200" cy="3993356"/>
          </a:xfrm>
        </p:spPr>
        <p:txBody>
          <a:bodyPr>
            <a:normAutofit/>
          </a:bodyPr>
          <a:lstStyle/>
          <a:p>
            <a:r>
              <a:rPr lang="en-US" sz="4800" b="1" dirty="0">
                <a:solidFill>
                  <a:schemeClr val="bg1"/>
                </a:solidFill>
              </a:rPr>
              <a:t>Like Jesus - </a:t>
            </a:r>
            <a:br>
              <a:rPr lang="en-US" sz="4800" b="1" dirty="0">
                <a:solidFill>
                  <a:schemeClr val="bg1"/>
                </a:solidFill>
              </a:rPr>
            </a:br>
            <a:r>
              <a:rPr lang="en-US" sz="4800" b="1" dirty="0">
                <a:solidFill>
                  <a:schemeClr val="bg1"/>
                </a:solidFill>
              </a:rPr>
              <a:t>Do not have fellowship with sin.</a:t>
            </a:r>
            <a:br>
              <a:rPr lang="en-US" sz="1200" b="1" dirty="0">
                <a:solidFill>
                  <a:schemeClr val="accent4">
                    <a:lumMod val="60000"/>
                    <a:lumOff val="40000"/>
                  </a:schemeClr>
                </a:solidFill>
              </a:rPr>
            </a:br>
            <a:endParaRPr lang="en-US" sz="1200" b="1" dirty="0">
              <a:solidFill>
                <a:schemeClr val="accent4">
                  <a:lumMod val="60000"/>
                  <a:lumOff val="40000"/>
                </a:schemeClr>
              </a:solidFill>
            </a:endParaRPr>
          </a:p>
          <a:p>
            <a:r>
              <a:rPr lang="en-US" sz="4400" dirty="0">
                <a:solidFill>
                  <a:schemeClr val="accent4">
                    <a:lumMod val="60000"/>
                    <a:lumOff val="40000"/>
                  </a:schemeClr>
                </a:solidFill>
              </a:rPr>
              <a:t>Ephesians 5:8-13</a:t>
            </a:r>
          </a:p>
        </p:txBody>
      </p:sp>
    </p:spTree>
    <p:extLst>
      <p:ext uri="{BB962C8B-B14F-4D97-AF65-F5344CB8AC3E}">
        <p14:creationId xmlns:p14="http://schemas.microsoft.com/office/powerpoint/2010/main" val="1125515651"/>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57E255B-7DCA-4918-A2F6-357762130BFE}"/>
              </a:ext>
            </a:extLst>
          </p:cNvPr>
          <p:cNvSpPr/>
          <p:nvPr/>
        </p:nvSpPr>
        <p:spPr>
          <a:xfrm>
            <a:off x="723900" y="209550"/>
            <a:ext cx="10744200" cy="2000250"/>
          </a:xfrm>
          <a:prstGeom prst="horizontalScroll">
            <a:avLst>
              <a:gd name="adj" fmla="val 20128"/>
            </a:avLst>
          </a:prstGeom>
          <a:solidFill>
            <a:srgbClr val="6D4104">
              <a:alpha val="4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EDC19-AF71-49AF-87FE-5725EE88B6B5}"/>
              </a:ext>
            </a:extLst>
          </p:cNvPr>
          <p:cNvSpPr>
            <a:spLocks noGrp="1"/>
          </p:cNvSpPr>
          <p:nvPr>
            <p:ph type="ctrTitle"/>
          </p:nvPr>
        </p:nvSpPr>
        <p:spPr>
          <a:xfrm>
            <a:off x="895350" y="654844"/>
            <a:ext cx="10572750" cy="1087438"/>
          </a:xfrm>
        </p:spPr>
        <p:txBody>
          <a:bodyPr>
            <a:noAutofit/>
          </a:bodyPr>
          <a:lstStyle/>
          <a:p>
            <a:r>
              <a:rPr lang="en-US" dirty="0">
                <a:solidFill>
                  <a:schemeClr val="accent4">
                    <a:lumMod val="60000"/>
                    <a:lumOff val="40000"/>
                  </a:schemeClr>
                </a:solidFill>
                <a:latin typeface="Acme" panose="02000706050000020004" pitchFamily="2" charset="0"/>
              </a:rPr>
              <a:t>What Can the Righteous Do?</a:t>
            </a:r>
          </a:p>
        </p:txBody>
      </p:sp>
      <p:sp>
        <p:nvSpPr>
          <p:cNvPr id="3" name="Subtitle 2">
            <a:extLst>
              <a:ext uri="{FF2B5EF4-FFF2-40B4-BE49-F238E27FC236}">
                <a16:creationId xmlns:a16="http://schemas.microsoft.com/office/drawing/2014/main" id="{3598EBAA-5A52-475B-AB3D-EA69A712FBAD}"/>
              </a:ext>
            </a:extLst>
          </p:cNvPr>
          <p:cNvSpPr>
            <a:spLocks noGrp="1"/>
          </p:cNvSpPr>
          <p:nvPr>
            <p:ph type="subTitle" idx="1"/>
          </p:nvPr>
        </p:nvSpPr>
        <p:spPr>
          <a:xfrm>
            <a:off x="723900" y="2655094"/>
            <a:ext cx="10744200" cy="3993356"/>
          </a:xfrm>
        </p:spPr>
        <p:txBody>
          <a:bodyPr>
            <a:normAutofit/>
          </a:bodyPr>
          <a:lstStyle/>
          <a:p>
            <a:r>
              <a:rPr lang="en-US" sz="4800" b="1" dirty="0">
                <a:solidFill>
                  <a:schemeClr val="bg1"/>
                </a:solidFill>
              </a:rPr>
              <a:t>Pray for your enemies and be at peace with all as much as it depends on you.</a:t>
            </a:r>
            <a:br>
              <a:rPr lang="en-US" sz="1200" b="1" dirty="0">
                <a:solidFill>
                  <a:schemeClr val="accent4">
                    <a:lumMod val="60000"/>
                    <a:lumOff val="40000"/>
                  </a:schemeClr>
                </a:solidFill>
              </a:rPr>
            </a:br>
            <a:endParaRPr lang="en-US" sz="1200" b="1" dirty="0">
              <a:solidFill>
                <a:schemeClr val="accent4">
                  <a:lumMod val="60000"/>
                  <a:lumOff val="40000"/>
                </a:schemeClr>
              </a:solidFill>
            </a:endParaRPr>
          </a:p>
          <a:p>
            <a:r>
              <a:rPr lang="en-US" sz="4400" dirty="0">
                <a:solidFill>
                  <a:schemeClr val="accent4">
                    <a:lumMod val="60000"/>
                    <a:lumOff val="40000"/>
                  </a:schemeClr>
                </a:solidFill>
              </a:rPr>
              <a:t>Matthew 5:43-45</a:t>
            </a:r>
          </a:p>
          <a:p>
            <a:r>
              <a:rPr lang="en-US" sz="4400" dirty="0">
                <a:solidFill>
                  <a:schemeClr val="accent4">
                    <a:lumMod val="60000"/>
                    <a:lumOff val="40000"/>
                  </a:schemeClr>
                </a:solidFill>
              </a:rPr>
              <a:t>Romans 12:17-18</a:t>
            </a:r>
          </a:p>
        </p:txBody>
      </p:sp>
    </p:spTree>
    <p:extLst>
      <p:ext uri="{BB962C8B-B14F-4D97-AF65-F5344CB8AC3E}">
        <p14:creationId xmlns:p14="http://schemas.microsoft.com/office/powerpoint/2010/main" val="237677688"/>
      </p:ext>
    </p:extLst>
  </p:cSld>
  <p:clrMapOvr>
    <a:masterClrMapping/>
  </p:clrMapOvr>
  <p:transition spd="slow">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3019</Words>
  <Application>Microsoft Office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Acme</vt:lpstr>
      <vt:lpstr>Arial Narrow</vt:lpstr>
      <vt:lpstr>Cambria</vt:lpstr>
      <vt:lpstr>Cambria, serif</vt:lpstr>
      <vt:lpstr>Calibri Light</vt:lpstr>
      <vt:lpstr>Calibri</vt:lpstr>
      <vt:lpstr>Arial</vt:lpstr>
      <vt:lpstr>Office Theme</vt:lpstr>
      <vt:lpstr>What Can the Righteous Do?</vt:lpstr>
      <vt:lpstr>What Can the Righteous Do?</vt:lpstr>
      <vt:lpstr>Pro-Choice VS Pro-Life        “Generally, people who identify as pro-choice believe that everyone has the basic human right to decide when and whether to have children. When you say you’re pro-choice you’re telling people that you believe it’s OK for them to have the ability to choose abortion as an option for an unplanned pregnancy — even if you wouldn’t choose abortion for yourself.                 ”People who oppose abortion often call themselves  pro-life. However, the only life many of them are concerned with is the life of the fertilized egg, embryo, or fetus. They are much less concerned about the life of women who have unintended pregnancies or the welfare of children after they’re born. In fact, many people who call themselves “pro-life” support capital punishment (AKA the death penalty) and oppose child welfare legislation.”</vt:lpstr>
      <vt:lpstr>Defining  Gender      “The concept of gender, in the modern sense, is a recent invention in human history. The ancient world had no basis of understanding gender as it has been understood in the humanities and social sciences for the past few decades. The term gender had been associated with grammar for most of history and only started to move towards it being a malleable cultural construct in the 1950s and 1960s.        “Sexologist John Money introduced the terminological distinction between biological sex and gender as a role in 1955. Before his work, it was uncommon to use the word gender to refer to anything but grammatical categories.”</vt:lpstr>
      <vt:lpstr>What Can the Righteous Do?</vt:lpstr>
      <vt:lpstr>What Can the Righteous Do?</vt:lpstr>
      <vt:lpstr>What Can the Righteous Do?</vt:lpstr>
      <vt:lpstr>What Can the Righteous Do?</vt:lpstr>
      <vt:lpstr>What Can the Righteous Do?</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dcterms:created xsi:type="dcterms:W3CDTF">2020-09-18T15:43:53Z</dcterms:created>
  <dcterms:modified xsi:type="dcterms:W3CDTF">2020-09-20T23:28:28Z</dcterms:modified>
</cp:coreProperties>
</file>